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266" r:id="rId3"/>
    <p:sldId id="326" r:id="rId4"/>
    <p:sldId id="264" r:id="rId5"/>
    <p:sldId id="320" r:id="rId6"/>
    <p:sldId id="334" r:id="rId7"/>
    <p:sldId id="322" r:id="rId8"/>
    <p:sldId id="323" r:id="rId9"/>
    <p:sldId id="324" r:id="rId10"/>
    <p:sldId id="319" r:id="rId11"/>
    <p:sldId id="321" r:id="rId12"/>
    <p:sldId id="332" r:id="rId13"/>
    <p:sldId id="285" r:id="rId14"/>
    <p:sldId id="281" r:id="rId15"/>
    <p:sldId id="258" r:id="rId16"/>
    <p:sldId id="314" r:id="rId17"/>
    <p:sldId id="259" r:id="rId18"/>
    <p:sldId id="260" r:id="rId19"/>
    <p:sldId id="318" r:id="rId20"/>
    <p:sldId id="261" r:id="rId21"/>
    <p:sldId id="262" r:id="rId22"/>
    <p:sldId id="275" r:id="rId23"/>
    <p:sldId id="274" r:id="rId24"/>
    <p:sldId id="273" r:id="rId25"/>
    <p:sldId id="327" r:id="rId26"/>
    <p:sldId id="329" r:id="rId27"/>
    <p:sldId id="268" r:id="rId28"/>
    <p:sldId id="269" r:id="rId29"/>
    <p:sldId id="270" r:id="rId30"/>
    <p:sldId id="330" r:id="rId31"/>
    <p:sldId id="331" r:id="rId32"/>
    <p:sldId id="335" r:id="rId33"/>
    <p:sldId id="277" r:id="rId34"/>
    <p:sldId id="283" r:id="rId35"/>
    <p:sldId id="279" r:id="rId36"/>
    <p:sldId id="284" r:id="rId37"/>
    <p:sldId id="312" r:id="rId38"/>
    <p:sldId id="336" r:id="rId39"/>
    <p:sldId id="337" r:id="rId40"/>
    <p:sldId id="286" r:id="rId41"/>
    <p:sldId id="287" r:id="rId42"/>
    <p:sldId id="288" r:id="rId43"/>
    <p:sldId id="289" r:id="rId44"/>
    <p:sldId id="311" r:id="rId45"/>
    <p:sldId id="290" r:id="rId46"/>
    <p:sldId id="291" r:id="rId47"/>
    <p:sldId id="292" r:id="rId48"/>
    <p:sldId id="293" r:id="rId49"/>
    <p:sldId id="294" r:id="rId50"/>
    <p:sldId id="344" r:id="rId51"/>
    <p:sldId id="343" r:id="rId52"/>
    <p:sldId id="295" r:id="rId53"/>
    <p:sldId id="342" r:id="rId54"/>
    <p:sldId id="296" r:id="rId55"/>
    <p:sldId id="338" r:id="rId56"/>
    <p:sldId id="298" r:id="rId57"/>
    <p:sldId id="340" r:id="rId58"/>
    <p:sldId id="341" r:id="rId59"/>
    <p:sldId id="307" r:id="rId60"/>
    <p:sldId id="305" r:id="rId61"/>
    <p:sldId id="306" r:id="rId62"/>
    <p:sldId id="309" r:id="rId63"/>
    <p:sldId id="310"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Default Section" id="{362E2978-2FAB-4825-B211-7DB66117A4A6}">
          <p14:sldIdLst>
            <p14:sldId id="256"/>
            <p14:sldId id="266"/>
            <p14:sldId id="326"/>
            <p14:sldId id="264"/>
            <p14:sldId id="320"/>
            <p14:sldId id="334"/>
            <p14:sldId id="322"/>
            <p14:sldId id="323"/>
            <p14:sldId id="324"/>
            <p14:sldId id="319"/>
            <p14:sldId id="321"/>
            <p14:sldId id="332"/>
            <p14:sldId id="285"/>
            <p14:sldId id="281"/>
          </p14:sldIdLst>
        </p14:section>
        <p14:section name="Untitled Section" id="{A10BD675-BDE3-4414-83D9-52FE90349F14}">
          <p14:sldIdLst>
            <p14:sldId id="258"/>
            <p14:sldId id="314"/>
            <p14:sldId id="259"/>
            <p14:sldId id="260"/>
            <p14:sldId id="318"/>
            <p14:sldId id="261"/>
            <p14:sldId id="262"/>
            <p14:sldId id="275"/>
            <p14:sldId id="274"/>
            <p14:sldId id="273"/>
            <p14:sldId id="327"/>
            <p14:sldId id="329"/>
            <p14:sldId id="268"/>
            <p14:sldId id="269"/>
            <p14:sldId id="270"/>
            <p14:sldId id="330"/>
            <p14:sldId id="331"/>
            <p14:sldId id="335"/>
            <p14:sldId id="277"/>
            <p14:sldId id="283"/>
            <p14:sldId id="279"/>
            <p14:sldId id="284"/>
            <p14:sldId id="312"/>
            <p14:sldId id="336"/>
            <p14:sldId id="337"/>
            <p14:sldId id="286"/>
            <p14:sldId id="287"/>
            <p14:sldId id="288"/>
            <p14:sldId id="289"/>
            <p14:sldId id="311"/>
            <p14:sldId id="290"/>
            <p14:sldId id="291"/>
            <p14:sldId id="292"/>
            <p14:sldId id="293"/>
            <p14:sldId id="294"/>
            <p14:sldId id="344"/>
            <p14:sldId id="343"/>
            <p14:sldId id="295"/>
            <p14:sldId id="342"/>
            <p14:sldId id="296"/>
            <p14:sldId id="338"/>
            <p14:sldId id="298"/>
            <p14:sldId id="340"/>
            <p14:sldId id="341"/>
            <p14:sldId id="307"/>
            <p14:sldId id="305"/>
            <p14:sldId id="306"/>
            <p14:sldId id="309"/>
            <p14:sldId id="31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5501" autoAdjust="0"/>
  </p:normalViewPr>
  <p:slideViewPr>
    <p:cSldViewPr snapToGrid="0">
      <p:cViewPr>
        <p:scale>
          <a:sx n="109" d="100"/>
          <a:sy n="109" d="100"/>
        </p:scale>
        <p:origin x="-552"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Tax Issues in Higher Education</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705C30-1F57-4CFD-94F6-18202634B093}" type="datetimeFigureOut">
              <a:rPr lang="en-US" smtClean="0"/>
              <a:t>11/12/2015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B3882A-1D59-4CD7-94B9-2F9A1F629DED}" type="slidenum">
              <a:rPr lang="en-US" smtClean="0"/>
              <a:t>‹#›</a:t>
            </a:fld>
            <a:endParaRPr lang="en-US"/>
          </a:p>
        </p:txBody>
      </p:sp>
    </p:spTree>
    <p:extLst>
      <p:ext uri="{BB962C8B-B14F-4D97-AF65-F5344CB8AC3E}">
        <p14:creationId xmlns:p14="http://schemas.microsoft.com/office/powerpoint/2010/main" val="40109377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Tax Issues in Higher Education</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55847-4A11-4EC0-B42B-B72575FAD91F}" type="datetimeFigureOut">
              <a:rPr lang="en-US" smtClean="0"/>
              <a:t>11/12/2015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72218-BD3D-480F-BDB8-2659B263B721}" type="slidenum">
              <a:rPr lang="en-US" smtClean="0"/>
              <a:t>‹#›</a:t>
            </a:fld>
            <a:endParaRPr lang="en-US"/>
          </a:p>
        </p:txBody>
      </p:sp>
    </p:spTree>
    <p:extLst>
      <p:ext uri="{BB962C8B-B14F-4D97-AF65-F5344CB8AC3E}">
        <p14:creationId xmlns:p14="http://schemas.microsoft.com/office/powerpoint/2010/main" val="244791431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pic>
        <p:nvPicPr>
          <p:cNvPr id="2" name="Picture 1" descr="RU_SHIELD_LOGOTYPE_CMYK_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7500" y="298036"/>
            <a:ext cx="4305300" cy="1169228"/>
          </a:xfrm>
          <a:prstGeom prst="rect">
            <a:avLst/>
          </a:prstGeom>
        </p:spPr>
      </p:pic>
    </p:spTree>
    <p:extLst>
      <p:ext uri="{BB962C8B-B14F-4D97-AF65-F5344CB8AC3E}">
        <p14:creationId xmlns:p14="http://schemas.microsoft.com/office/powerpoint/2010/main" val="7258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a:defRPr/>
            </a:pPr>
            <a:fld id="{94F06B10-230A-2842-997C-D8605B527737}" type="slidenum">
              <a:rPr lang="en-US"/>
              <a:pPr>
                <a:defRPr/>
              </a:pPr>
              <a:t>‹#›</a:t>
            </a:fld>
            <a:endParaRPr lang="en-US"/>
          </a:p>
        </p:txBody>
      </p:sp>
      <p:sp>
        <p:nvSpPr>
          <p:cNvPr id="2" name="Text Box 9"/>
          <p:cNvSpPr txBox="1">
            <a:spLocks noChangeArrowheads="1"/>
          </p:cNvSpPr>
          <p:nvPr/>
        </p:nvSpPr>
        <p:spPr bwMode="auto">
          <a:xfrm>
            <a:off x="457200" y="6248400"/>
            <a:ext cx="2707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400" dirty="0" smtClean="0">
                <a:solidFill>
                  <a:srgbClr val="5F5F5F"/>
                </a:solidFill>
              </a:rPr>
              <a:t>EACUBO – November </a:t>
            </a:r>
            <a:r>
              <a:rPr lang="en-US" sz="1400" baseline="0" dirty="0" smtClean="0">
                <a:solidFill>
                  <a:srgbClr val="5F5F5F"/>
                </a:solidFill>
              </a:rPr>
              <a:t>17, 2015</a:t>
            </a:r>
            <a:endParaRPr lang="en-US" sz="1400" dirty="0" smtClean="0">
              <a:solidFill>
                <a:srgbClr val="5F5F5F"/>
              </a:solidFill>
            </a:endParaRP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smtClean="0">
              <a:solidFill>
                <a:schemeClr val="bg1"/>
              </a:solidFill>
            </a:endParaRPr>
          </a:p>
        </p:txBody>
      </p:sp>
      <p:cxnSp>
        <p:nvCxnSpPr>
          <p:cNvPr id="5" name="Straight Connector 4"/>
          <p:cNvCxnSpPr/>
          <p:nvPr userDrawn="1"/>
        </p:nvCxnSpPr>
        <p:spPr>
          <a:xfrm>
            <a:off x="0" y="558800"/>
            <a:ext cx="9144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RU_SHIELD_LOGOTYPE_CMYK_K.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3069" y="76200"/>
            <a:ext cx="1589962" cy="4318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uco.rutgers.edu/tax-servi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b="1" dirty="0" smtClean="0">
                <a:latin typeface="Arial" charset="0"/>
              </a:rPr>
              <a:t>Tax Issues in Higher Education</a:t>
            </a:r>
            <a:endParaRPr lang="en-US" b="1" dirty="0">
              <a:latin typeface="Arial" charset="0"/>
            </a:endParaRPr>
          </a:p>
        </p:txBody>
      </p:sp>
      <p:sp>
        <p:nvSpPr>
          <p:cNvPr id="13314" name="Rectangle 3"/>
          <p:cNvSpPr>
            <a:spLocks noGrp="1" noChangeArrowheads="1"/>
          </p:cNvSpPr>
          <p:nvPr>
            <p:ph type="subTitle" idx="1"/>
          </p:nvPr>
        </p:nvSpPr>
        <p:spPr/>
        <p:txBody>
          <a:bodyPr/>
          <a:lstStyle/>
          <a:p>
            <a:pPr eaLnBrk="1" hangingPunct="1"/>
            <a:r>
              <a:rPr lang="en-US" b="1" dirty="0" smtClean="0">
                <a:latin typeface="Arial" charset="0"/>
              </a:rPr>
              <a:t>EACUBO</a:t>
            </a:r>
            <a:r>
              <a:rPr lang="en-US" dirty="0" smtClean="0">
                <a:latin typeface="Arial" charset="0"/>
              </a:rPr>
              <a:t> </a:t>
            </a:r>
            <a:r>
              <a:rPr lang="en-US" b="1" dirty="0" smtClean="0">
                <a:latin typeface="Arial" charset="0"/>
              </a:rPr>
              <a:t>Fall Workshop</a:t>
            </a:r>
          </a:p>
          <a:p>
            <a:pPr eaLnBrk="1" hangingPunct="1"/>
            <a:r>
              <a:rPr lang="en-US" dirty="0" smtClean="0">
                <a:latin typeface="Arial" charset="0"/>
              </a:rPr>
              <a:t>John Harabedian</a:t>
            </a:r>
          </a:p>
          <a:p>
            <a:pPr eaLnBrk="1" hangingPunct="1"/>
            <a:r>
              <a:rPr lang="en-US" dirty="0" smtClean="0">
                <a:latin typeface="Arial" charset="0"/>
              </a:rPr>
              <a:t>Tax Director</a:t>
            </a:r>
          </a:p>
          <a:p>
            <a:pPr eaLnBrk="1" hangingPunct="1"/>
            <a:r>
              <a:rPr lang="en-US" dirty="0" smtClean="0">
                <a:latin typeface="Arial" charset="0"/>
              </a:rPr>
              <a:t>Rutgers, The State University</a:t>
            </a:r>
          </a:p>
          <a:p>
            <a:pPr eaLnBrk="1" hangingPunct="1"/>
            <a:r>
              <a:rPr lang="en-US" dirty="0" smtClean="0">
                <a:latin typeface="Arial" charset="0"/>
              </a:rPr>
              <a:t>11/17/2015</a:t>
            </a:r>
            <a:endParaRPr lang="en-US"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Enforcement Initiatives</a:t>
            </a:r>
            <a:endParaRPr lang="en-US" b="1" dirty="0"/>
          </a:p>
        </p:txBody>
      </p:sp>
      <p:sp>
        <p:nvSpPr>
          <p:cNvPr id="3" name="Content Placeholder 2"/>
          <p:cNvSpPr>
            <a:spLocks noGrp="1"/>
          </p:cNvSpPr>
          <p:nvPr>
            <p:ph idx="1"/>
          </p:nvPr>
        </p:nvSpPr>
        <p:spPr/>
        <p:txBody>
          <a:bodyPr/>
          <a:lstStyle/>
          <a:p>
            <a:pPr marL="0" indent="0">
              <a:buNone/>
            </a:pPr>
            <a:r>
              <a:rPr lang="en-US" u="sng" dirty="0" smtClean="0"/>
              <a:t>Rutgers IRS Audit: of NJ State 403(b</a:t>
            </a:r>
            <a:r>
              <a:rPr lang="en-US" u="sng" dirty="0"/>
              <a:t>) and 457(b</a:t>
            </a:r>
            <a:r>
              <a:rPr lang="en-US" u="sng" dirty="0" smtClean="0"/>
              <a:t>) Plan Audit</a:t>
            </a:r>
            <a:endParaRPr lang="en-US" u="sng" dirty="0"/>
          </a:p>
          <a:p>
            <a:pPr marL="0" indent="0">
              <a:buNone/>
            </a:pPr>
            <a:r>
              <a:rPr lang="en-US" dirty="0" smtClean="0"/>
              <a:t>IRS 403 &amp; 457 Issues:</a:t>
            </a:r>
            <a:endParaRPr lang="en-US" dirty="0"/>
          </a:p>
          <a:p>
            <a:r>
              <a:rPr lang="en-US" dirty="0"/>
              <a:t>a. Excess pretax deferrals</a:t>
            </a:r>
          </a:p>
          <a:p>
            <a:r>
              <a:rPr lang="en-US" dirty="0"/>
              <a:t>b. Universal availability</a:t>
            </a:r>
          </a:p>
          <a:p>
            <a:r>
              <a:rPr lang="en-US" dirty="0"/>
              <a:t>c. Excess 415 contributions</a:t>
            </a:r>
          </a:p>
          <a:p>
            <a:r>
              <a:rPr lang="en-US" dirty="0"/>
              <a:t>d. Plan loans</a:t>
            </a:r>
          </a:p>
          <a:p>
            <a:r>
              <a:rPr lang="en-US" dirty="0"/>
              <a:t>e. Hardship distributions</a:t>
            </a:r>
          </a:p>
          <a:p>
            <a:r>
              <a:rPr lang="en-US" dirty="0"/>
              <a:t>f. </a:t>
            </a:r>
            <a:r>
              <a:rPr lang="en-US" dirty="0" smtClean="0"/>
              <a:t> Annuity </a:t>
            </a:r>
            <a:r>
              <a:rPr lang="en-US" dirty="0"/>
              <a:t>contract problems</a:t>
            </a:r>
          </a:p>
          <a:p>
            <a:r>
              <a:rPr lang="en-US" dirty="0"/>
              <a:t>g. Ineligible plan </a:t>
            </a:r>
            <a:r>
              <a:rPr lang="en-US" dirty="0" smtClean="0"/>
              <a:t>sponsor</a:t>
            </a:r>
          </a:p>
          <a:p>
            <a:r>
              <a:rPr lang="en-US" dirty="0" smtClean="0"/>
              <a:t>Also audited president and coaches contracts/ deferred compensation agreements, and the president residence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10</a:t>
            </a:fld>
            <a:endParaRPr lang="en-US"/>
          </a:p>
        </p:txBody>
      </p:sp>
    </p:spTree>
    <p:extLst>
      <p:ext uri="{BB962C8B-B14F-4D97-AF65-F5344CB8AC3E}">
        <p14:creationId xmlns:p14="http://schemas.microsoft.com/office/powerpoint/2010/main" val="312186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IRS Court Ruling</a:t>
            </a:r>
            <a:endParaRPr lang="en-US" b="1" dirty="0"/>
          </a:p>
        </p:txBody>
      </p:sp>
      <p:sp>
        <p:nvSpPr>
          <p:cNvPr id="3" name="Content Placeholder 2"/>
          <p:cNvSpPr>
            <a:spLocks noGrp="1"/>
          </p:cNvSpPr>
          <p:nvPr>
            <p:ph idx="1"/>
          </p:nvPr>
        </p:nvSpPr>
        <p:spPr/>
        <p:txBody>
          <a:bodyPr/>
          <a:lstStyle/>
          <a:p>
            <a:r>
              <a:rPr lang="en-US" dirty="0"/>
              <a:t>Court Dismisses Claims for Unfair Treatment Against IRS and IRS </a:t>
            </a:r>
            <a:r>
              <a:rPr lang="en-US" dirty="0" smtClean="0"/>
              <a:t>Officials</a:t>
            </a:r>
            <a:endParaRPr lang="en-US" dirty="0"/>
          </a:p>
          <a:p>
            <a:r>
              <a:rPr lang="en-US" dirty="0"/>
              <a:t>The US District Court for the District of Columbia has dismissed </a:t>
            </a:r>
            <a:r>
              <a:rPr lang="en-US" dirty="0" smtClean="0"/>
              <a:t>most </a:t>
            </a:r>
            <a:r>
              <a:rPr lang="en-US" dirty="0"/>
              <a:t>of </a:t>
            </a:r>
            <a:r>
              <a:rPr lang="en-US" dirty="0" smtClean="0"/>
              <a:t>the claims </a:t>
            </a:r>
            <a:r>
              <a:rPr lang="en-US" dirty="0"/>
              <a:t>in suits brought against the IRS which alleged that applicants for tax-exempt status were treated unfairly. The plaintiffs, who were applicants for exempt status under Sections 501(c)(3) and 501(c)(4), filed civil suits against the IRS, including current and former IRS officials in their official and individual capacities. These suits alleged violations of the First and Fifth Amendments, the Administrative Procedures Act, and Section 6103 of the Internal Revenue Code. They sought declaratory and injunctive relief as well as monetary damages.</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11</a:t>
            </a:fld>
            <a:endParaRPr lang="en-US"/>
          </a:p>
        </p:txBody>
      </p:sp>
    </p:spTree>
    <p:extLst>
      <p:ext uri="{BB962C8B-B14F-4D97-AF65-F5344CB8AC3E}">
        <p14:creationId xmlns:p14="http://schemas.microsoft.com/office/powerpoint/2010/main" val="219390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Trade Preferences Extension Act of 2015</a:t>
            </a:r>
            <a:endParaRPr lang="en-US" b="1" dirty="0"/>
          </a:p>
        </p:txBody>
      </p:sp>
      <p:sp>
        <p:nvSpPr>
          <p:cNvPr id="3" name="Content Placeholder 2"/>
          <p:cNvSpPr>
            <a:spLocks noGrp="1"/>
          </p:cNvSpPr>
          <p:nvPr>
            <p:ph idx="1"/>
          </p:nvPr>
        </p:nvSpPr>
        <p:spPr/>
        <p:txBody>
          <a:bodyPr/>
          <a:lstStyle/>
          <a:p>
            <a:r>
              <a:rPr lang="en-US" dirty="0"/>
              <a:t>On June 29, 2015, President Obama signed into law the Trade Preferences Extension Act of 2015, which increases the penalties for late or incorrectly filed information </a:t>
            </a:r>
            <a:r>
              <a:rPr lang="en-US" dirty="0" smtClean="0"/>
              <a:t>returns  from $100 to $250 each, and $3 million maximum, effective </a:t>
            </a:r>
            <a:r>
              <a:rPr lang="en-US" dirty="0"/>
              <a:t>for information returns filed on or after December 31, 2015</a:t>
            </a:r>
            <a:r>
              <a:rPr lang="en-US" dirty="0" smtClean="0"/>
              <a:t>.</a:t>
            </a:r>
          </a:p>
          <a:p>
            <a:r>
              <a:rPr lang="en-US" dirty="0"/>
              <a:t>The law also added a special rule for certain returns of educational institutions, prohibiting the imposition of penalties under IRC Section 6721 solely by reason of failing to provide the taxpayer identification number (TIN) of an individual on Form </a:t>
            </a:r>
            <a:r>
              <a:rPr lang="en-US" dirty="0" smtClean="0"/>
              <a:t>1098-T.</a:t>
            </a:r>
          </a:p>
          <a:p>
            <a:r>
              <a:rPr lang="en-US" dirty="0"/>
              <a:t>The IRS, in reaction, decided to waive penalties for missing or incorrect individual TINs on Form 1098-T </a:t>
            </a:r>
            <a:r>
              <a:rPr lang="en-US" dirty="0" smtClean="0"/>
              <a:t>retroactively</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12</a:t>
            </a:fld>
            <a:endParaRPr lang="en-US"/>
          </a:p>
        </p:txBody>
      </p:sp>
    </p:spTree>
    <p:extLst>
      <p:ext uri="{BB962C8B-B14F-4D97-AF65-F5344CB8AC3E}">
        <p14:creationId xmlns:p14="http://schemas.microsoft.com/office/powerpoint/2010/main" val="199559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Trade Preferences Extension Act of 2015</a:t>
            </a:r>
          </a:p>
        </p:txBody>
      </p:sp>
      <p:sp>
        <p:nvSpPr>
          <p:cNvPr id="3" name="Content Placeholder 2"/>
          <p:cNvSpPr>
            <a:spLocks noGrp="1"/>
          </p:cNvSpPr>
          <p:nvPr>
            <p:ph idx="1"/>
          </p:nvPr>
        </p:nvSpPr>
        <p:spPr/>
        <p:txBody>
          <a:bodyPr/>
          <a:lstStyle/>
          <a:p>
            <a:endParaRPr lang="en-US" dirty="0" smtClean="0"/>
          </a:p>
          <a:p>
            <a:r>
              <a:rPr lang="en-US" dirty="0" smtClean="0"/>
              <a:t>The Act waives the 1098-T penalty for educational institutions for failure to provide TIN for 2011 through 2014 returns</a:t>
            </a:r>
          </a:p>
          <a:p>
            <a:r>
              <a:rPr lang="en-US" dirty="0"/>
              <a:t>IRC section 6724(f) </a:t>
            </a:r>
            <a:r>
              <a:rPr lang="en-US" dirty="0" smtClean="0"/>
              <a:t>was enacted </a:t>
            </a:r>
            <a:r>
              <a:rPr lang="en-US" dirty="0"/>
              <a:t>to make certification requirement  permanent </a:t>
            </a:r>
          </a:p>
          <a:p>
            <a:r>
              <a:rPr lang="en-US" dirty="0" smtClean="0"/>
              <a:t>No </a:t>
            </a:r>
            <a:r>
              <a:rPr lang="en-US" dirty="0"/>
              <a:t>penalty if institution certifies it has complied with standards in obtaining TIN </a:t>
            </a:r>
          </a:p>
          <a:p>
            <a:r>
              <a:rPr lang="en-US" dirty="0" smtClean="0"/>
              <a:t>2016 </a:t>
            </a:r>
            <a:r>
              <a:rPr lang="en-US" dirty="0"/>
              <a:t>1098-T filings will require a </a:t>
            </a:r>
            <a:r>
              <a:rPr lang="en-US" dirty="0" smtClean="0"/>
              <a:t>new certification </a:t>
            </a:r>
            <a:r>
              <a:rPr lang="en-US" dirty="0"/>
              <a:t>of properly requesting </a:t>
            </a:r>
            <a:r>
              <a:rPr lang="en-US" dirty="0" smtClean="0"/>
              <a:t>SSN’s </a:t>
            </a:r>
            <a:r>
              <a:rPr lang="en-US" dirty="0"/>
              <a:t>and unable to </a:t>
            </a:r>
            <a:r>
              <a:rPr lang="en-US" dirty="0" smtClean="0"/>
              <a:t>collect via a check box</a:t>
            </a:r>
          </a:p>
          <a:p>
            <a:r>
              <a:rPr lang="en-US" dirty="0" smtClean="0"/>
              <a:t>Act codifies taxpayer must receive 1098-T to claim tax credits or tuition and fees deduction.</a:t>
            </a:r>
          </a:p>
          <a:p>
            <a:r>
              <a:rPr lang="en-US" dirty="0" smtClean="0"/>
              <a:t>Continuing Ed/non-credit is not addressed and will be problematic if IRS denies credit for no 1098-T reporting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13</a:t>
            </a:fld>
            <a:endParaRPr lang="en-US"/>
          </a:p>
        </p:txBody>
      </p:sp>
    </p:spTree>
    <p:extLst>
      <p:ext uri="{BB962C8B-B14F-4D97-AF65-F5344CB8AC3E}">
        <p14:creationId xmlns:p14="http://schemas.microsoft.com/office/powerpoint/2010/main" val="3099901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Trade Preferences Extension Act of 2015</a:t>
            </a:r>
          </a:p>
        </p:txBody>
      </p:sp>
      <p:sp>
        <p:nvSpPr>
          <p:cNvPr id="3" name="Content Placeholder 2"/>
          <p:cNvSpPr>
            <a:spLocks noGrp="1"/>
          </p:cNvSpPr>
          <p:nvPr>
            <p:ph idx="1"/>
          </p:nvPr>
        </p:nvSpPr>
        <p:spPr/>
        <p:txBody>
          <a:bodyPr/>
          <a:lstStyle/>
          <a:p>
            <a:pPr marL="0" indent="0">
              <a:buNone/>
            </a:pPr>
            <a:r>
              <a:rPr lang="en-US" dirty="0" smtClean="0"/>
              <a:t>To Avoid the 1098-T penalty, the new requirement includes all the “reasonable cause” criteria for certification:</a:t>
            </a:r>
          </a:p>
          <a:p>
            <a:r>
              <a:rPr lang="en-US" dirty="0" smtClean="0"/>
              <a:t>Solicited TIN from student at first enrollment</a:t>
            </a:r>
          </a:p>
          <a:p>
            <a:r>
              <a:rPr lang="en-US" dirty="0" smtClean="0"/>
              <a:t>Solicited TIN annually by 12/31 of year tuition billed/received </a:t>
            </a:r>
          </a:p>
          <a:p>
            <a:r>
              <a:rPr lang="en-US" dirty="0" smtClean="0"/>
              <a:t>Solicitation must be written or electronic and notifies student the law requires he/she furnish TIN for 1098-T filing</a:t>
            </a:r>
          </a:p>
          <a:p>
            <a:r>
              <a:rPr lang="en-US" dirty="0" smtClean="0"/>
              <a:t>IRS  form W-9S or similar form to request  information </a:t>
            </a:r>
          </a:p>
          <a:p>
            <a:r>
              <a:rPr lang="en-US" dirty="0" smtClean="0"/>
              <a:t>Form 1098-T was filed timely and included all required information except student’s correct TIN.</a:t>
            </a:r>
          </a:p>
          <a:p>
            <a:r>
              <a:rPr lang="en-US" dirty="0" smtClean="0"/>
              <a:t>Must attach documents to IRS penalty notice and ask for penalty abatement </a:t>
            </a:r>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14</a:t>
            </a:fld>
            <a:endParaRPr lang="en-US"/>
          </a:p>
        </p:txBody>
      </p:sp>
    </p:spTree>
    <p:extLst>
      <p:ext uri="{BB962C8B-B14F-4D97-AF65-F5344CB8AC3E}">
        <p14:creationId xmlns:p14="http://schemas.microsoft.com/office/powerpoint/2010/main" val="388447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b="1" dirty="0" smtClean="0"/>
              <a:t>Tax Free Tuition Benefits</a:t>
            </a:r>
            <a:br>
              <a:rPr lang="en-US" b="1" dirty="0" smtClean="0"/>
            </a:b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marL="0" indent="0">
              <a:buNone/>
            </a:pPr>
            <a:r>
              <a:rPr lang="en-US" b="1" dirty="0" smtClean="0"/>
              <a:t>IRC Section 117  -  Qualified Scholarships</a:t>
            </a:r>
            <a:endParaRPr lang="en-US" b="1" dirty="0"/>
          </a:p>
          <a:p>
            <a:pPr marL="0" indent="0">
              <a:buNone/>
            </a:pPr>
            <a:r>
              <a:rPr lang="en-US" dirty="0" smtClean="0"/>
              <a:t>   Excludes from gross income, qualified scholarship or fellowship amounts received by an individual:</a:t>
            </a:r>
          </a:p>
          <a:p>
            <a:r>
              <a:rPr lang="en-US" dirty="0" smtClean="0"/>
              <a:t>117(a) Must be a candidate for a degree at the institution</a:t>
            </a:r>
          </a:p>
          <a:p>
            <a:r>
              <a:rPr lang="en-US" dirty="0" smtClean="0"/>
              <a:t>117(b) Qualified Scholarship defined as amount used for tuition and fees, and required books, supplies &amp; equipment</a:t>
            </a:r>
          </a:p>
          <a:p>
            <a:r>
              <a:rPr lang="en-US" dirty="0" smtClean="0"/>
              <a:t>117(c) does not include amounts that are in exchange for services as a condition or represents payments for services</a:t>
            </a:r>
          </a:p>
          <a:p>
            <a:r>
              <a:rPr lang="en-US" dirty="0" smtClean="0"/>
              <a:t>117(d) allows </a:t>
            </a:r>
            <a:r>
              <a:rPr lang="en-US" u="sng" dirty="0" smtClean="0"/>
              <a:t>undergraduate</a:t>
            </a:r>
            <a:r>
              <a:rPr lang="en-US" dirty="0" smtClean="0"/>
              <a:t> tuition remission for employees,                  spouses and dependents at higher education institutions</a:t>
            </a:r>
          </a:p>
          <a:p>
            <a:r>
              <a:rPr lang="en-US" dirty="0" smtClean="0"/>
              <a:t>117(d)(5) allows exemption for  </a:t>
            </a:r>
            <a:r>
              <a:rPr lang="en-US" u="sng" dirty="0" smtClean="0"/>
              <a:t>graduate</a:t>
            </a:r>
            <a:r>
              <a:rPr lang="en-US" dirty="0" smtClean="0"/>
              <a:t> level tuition remission  if engaged in teaching or research activities</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15</a:t>
            </a:fld>
            <a:endParaRPr lang="en-US"/>
          </a:p>
        </p:txBody>
      </p:sp>
    </p:spTree>
    <p:extLst>
      <p:ext uri="{BB962C8B-B14F-4D97-AF65-F5344CB8AC3E}">
        <p14:creationId xmlns:p14="http://schemas.microsoft.com/office/powerpoint/2010/main" val="449755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 Free Tuition Benefits</a:t>
            </a:r>
          </a:p>
        </p:txBody>
      </p:sp>
      <p:sp>
        <p:nvSpPr>
          <p:cNvPr id="3" name="Content Placeholder 2"/>
          <p:cNvSpPr>
            <a:spLocks noGrp="1"/>
          </p:cNvSpPr>
          <p:nvPr>
            <p:ph idx="1"/>
          </p:nvPr>
        </p:nvSpPr>
        <p:spPr/>
        <p:txBody>
          <a:bodyPr/>
          <a:lstStyle/>
          <a:p>
            <a:pPr marL="0" indent="0">
              <a:buNone/>
            </a:pPr>
            <a:r>
              <a:rPr lang="en-US" u="sng" dirty="0" smtClean="0"/>
              <a:t>IRS Notice 87-31</a:t>
            </a:r>
          </a:p>
          <a:p>
            <a:r>
              <a:rPr lang="en-US" dirty="0" smtClean="0"/>
              <a:t>IRS guidance to institutions and grantors of scholarships: </a:t>
            </a:r>
          </a:p>
          <a:p>
            <a:r>
              <a:rPr lang="en-US" dirty="0" smtClean="0"/>
              <a:t>Scholarship amounts are not reportable by Institutions even if </a:t>
            </a:r>
            <a:r>
              <a:rPr lang="en-US" dirty="0"/>
              <a:t>it </a:t>
            </a:r>
            <a:r>
              <a:rPr lang="en-US" dirty="0" smtClean="0"/>
              <a:t>represents taxable income such as room, board or travel</a:t>
            </a:r>
          </a:p>
          <a:p>
            <a:r>
              <a:rPr lang="en-US" dirty="0"/>
              <a:t>Scholarships included in income under 117(c</a:t>
            </a:r>
            <a:r>
              <a:rPr lang="en-US" dirty="0" smtClean="0"/>
              <a:t>) for services must be reported </a:t>
            </a:r>
            <a:r>
              <a:rPr lang="en-US" dirty="0"/>
              <a:t>on Form W-2</a:t>
            </a:r>
          </a:p>
          <a:p>
            <a:r>
              <a:rPr lang="en-US" dirty="0" smtClean="0"/>
              <a:t>If </a:t>
            </a:r>
            <a:r>
              <a:rPr lang="en-US" dirty="0"/>
              <a:t>a portion of a scholarship is for services, a good faith allocation must be </a:t>
            </a:r>
            <a:r>
              <a:rPr lang="en-US" dirty="0" smtClean="0"/>
              <a:t>made</a:t>
            </a:r>
            <a:endParaRPr lang="en-US" dirty="0"/>
          </a:p>
          <a:p>
            <a:r>
              <a:rPr lang="en-US" dirty="0"/>
              <a:t>The recipient is responsible for determining if a </a:t>
            </a:r>
            <a:r>
              <a:rPr lang="en-US" dirty="0" smtClean="0"/>
              <a:t>non-reportable </a:t>
            </a:r>
            <a:r>
              <a:rPr lang="en-US" dirty="0"/>
              <a:t>scholarship is taxable</a:t>
            </a:r>
          </a:p>
          <a:p>
            <a:r>
              <a:rPr lang="en-US" dirty="0" smtClean="0"/>
              <a:t>It </a:t>
            </a:r>
            <a:r>
              <a:rPr lang="en-US" dirty="0"/>
              <a:t>is recommended that the grantor advise the recipient that amounts exceeding qualified tuition and related expenses is taxable</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16</a:t>
            </a:fld>
            <a:endParaRPr lang="en-US"/>
          </a:p>
        </p:txBody>
      </p:sp>
    </p:spTree>
    <p:extLst>
      <p:ext uri="{BB962C8B-B14F-4D97-AF65-F5344CB8AC3E}">
        <p14:creationId xmlns:p14="http://schemas.microsoft.com/office/powerpoint/2010/main" val="182518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 </a:t>
            </a:r>
            <a:r>
              <a:rPr lang="en-US" b="1" dirty="0"/>
              <a:t>Provided </a:t>
            </a:r>
            <a:r>
              <a:rPr lang="en-US" b="1" dirty="0" smtClean="0"/>
              <a:t>Education Assistance</a:t>
            </a:r>
            <a:endParaRPr lang="en-US" b="1" dirty="0"/>
          </a:p>
        </p:txBody>
      </p:sp>
      <p:sp>
        <p:nvSpPr>
          <p:cNvPr id="3" name="Content Placeholder 2"/>
          <p:cNvSpPr>
            <a:spLocks noGrp="1"/>
          </p:cNvSpPr>
          <p:nvPr>
            <p:ph idx="1"/>
          </p:nvPr>
        </p:nvSpPr>
        <p:spPr/>
        <p:txBody>
          <a:bodyPr/>
          <a:lstStyle/>
          <a:p>
            <a:pPr marL="0" indent="0">
              <a:buNone/>
            </a:pPr>
            <a:r>
              <a:rPr lang="en-US" b="1" dirty="0" smtClean="0"/>
              <a:t>IRC Section 127- Educational Assistance Programs</a:t>
            </a:r>
          </a:p>
          <a:p>
            <a:r>
              <a:rPr lang="en-US" dirty="0" smtClean="0"/>
              <a:t>127 (a) Gross income exclusion for the first $5,250 of education assistance provided to employees </a:t>
            </a:r>
          </a:p>
          <a:p>
            <a:r>
              <a:rPr lang="en-US" dirty="0" smtClean="0"/>
              <a:t>Does not include assistance to spouse or dependents</a:t>
            </a:r>
          </a:p>
          <a:p>
            <a:r>
              <a:rPr lang="en-US" dirty="0" smtClean="0"/>
              <a:t>127(b) Plan must be  written and cannot discriminate</a:t>
            </a:r>
          </a:p>
          <a:p>
            <a:r>
              <a:rPr lang="en-US" dirty="0" smtClean="0"/>
              <a:t>Allows direct payment to institution or reimbursement to employee  for tuition, fees and books </a:t>
            </a:r>
          </a:p>
          <a:p>
            <a:r>
              <a:rPr lang="en-US" dirty="0" smtClean="0"/>
              <a:t>Can have completion and grade requirements</a:t>
            </a:r>
          </a:p>
          <a:p>
            <a:r>
              <a:rPr lang="en-US" dirty="0" smtClean="0"/>
              <a:t>Not required to be job related course </a:t>
            </a:r>
          </a:p>
          <a:p>
            <a:r>
              <a:rPr lang="en-US" dirty="0" smtClean="0"/>
              <a:t>Allowed for undergraduate, graduate and non credit courses</a:t>
            </a:r>
          </a:p>
          <a:p>
            <a:r>
              <a:rPr lang="en-US" dirty="0" smtClean="0"/>
              <a:t>Institutions  may use Section 127 for graduate courses and 117 for undergraduate courses of employees</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17</a:t>
            </a:fld>
            <a:endParaRPr lang="en-US"/>
          </a:p>
        </p:txBody>
      </p:sp>
    </p:spTree>
    <p:extLst>
      <p:ext uri="{BB962C8B-B14F-4D97-AF65-F5344CB8AC3E}">
        <p14:creationId xmlns:p14="http://schemas.microsoft.com/office/powerpoint/2010/main" val="360754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 </a:t>
            </a:r>
            <a:r>
              <a:rPr lang="en-US" b="1" dirty="0"/>
              <a:t>Provided </a:t>
            </a:r>
            <a:r>
              <a:rPr lang="en-US" b="1" dirty="0" smtClean="0"/>
              <a:t>Education Assistance</a:t>
            </a:r>
            <a:endParaRPr lang="en-US" b="1" dirty="0"/>
          </a:p>
        </p:txBody>
      </p:sp>
      <p:sp>
        <p:nvSpPr>
          <p:cNvPr id="3" name="Content Placeholder 2"/>
          <p:cNvSpPr>
            <a:spLocks noGrp="1"/>
          </p:cNvSpPr>
          <p:nvPr>
            <p:ph idx="1"/>
          </p:nvPr>
        </p:nvSpPr>
        <p:spPr/>
        <p:txBody>
          <a:bodyPr/>
          <a:lstStyle/>
          <a:p>
            <a:pPr marL="0" indent="0">
              <a:buNone/>
            </a:pPr>
            <a:r>
              <a:rPr lang="en-US" b="1" dirty="0" smtClean="0"/>
              <a:t>IRC Section 132 – Working Condition Fringe Benefit:</a:t>
            </a:r>
          </a:p>
          <a:p>
            <a:endParaRPr lang="en-US" b="1" dirty="0" smtClean="0"/>
          </a:p>
          <a:p>
            <a:r>
              <a:rPr lang="en-US" dirty="0" smtClean="0"/>
              <a:t>Allows institution to exclude from gross wages, or </a:t>
            </a:r>
          </a:p>
          <a:p>
            <a:r>
              <a:rPr lang="en-US" dirty="0" smtClean="0"/>
              <a:t>Allows employee to deduct from gross income on form 1040, education expenses incurred, if the amount would be allowable as a deduction under IRC section 162. </a:t>
            </a:r>
          </a:p>
          <a:p>
            <a:pPr marL="0" indent="0">
              <a:buNone/>
            </a:pPr>
            <a:r>
              <a:rPr lang="en-US" dirty="0" smtClean="0"/>
              <a:t>Education expenses allowable pursuant to </a:t>
            </a:r>
            <a:r>
              <a:rPr lang="en-US" dirty="0" err="1" smtClean="0"/>
              <a:t>Reg</a:t>
            </a:r>
            <a:r>
              <a:rPr lang="en-US" dirty="0" smtClean="0"/>
              <a:t> 1.162-5:</a:t>
            </a:r>
          </a:p>
          <a:p>
            <a:pPr marL="457200" indent="-457200">
              <a:buFont typeface="+mj-lt"/>
              <a:buAutoNum type="arabicPeriod"/>
            </a:pPr>
            <a:r>
              <a:rPr lang="en-US" dirty="0" smtClean="0"/>
              <a:t>Education must maintain or improve skills required by job </a:t>
            </a:r>
          </a:p>
          <a:p>
            <a:pPr marL="457200" indent="-457200">
              <a:buFont typeface="+mj-lt"/>
              <a:buAutoNum type="arabicPeriod"/>
            </a:pPr>
            <a:r>
              <a:rPr lang="en-US" dirty="0" smtClean="0"/>
              <a:t>Or, education required as condition of employment </a:t>
            </a:r>
          </a:p>
          <a:p>
            <a:pPr marL="457200" indent="-457200">
              <a:buFont typeface="+mj-lt"/>
              <a:buAutoNum type="arabicPeriod"/>
            </a:pPr>
            <a:r>
              <a:rPr lang="en-US" dirty="0" smtClean="0"/>
              <a:t>Not allowed for expenses to meet minimum job skills or requirements, or for expenses that lead to qualifying for new career or trade or business.</a:t>
            </a:r>
          </a:p>
          <a:p>
            <a:endParaRPr lang="en-US" b="1" dirty="0" smtClean="0"/>
          </a:p>
          <a:p>
            <a:pPr marL="0" indent="0">
              <a:buNone/>
            </a:pPr>
            <a:endParaRPr lang="en-US" b="1"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18</a:t>
            </a:fld>
            <a:endParaRPr lang="en-US"/>
          </a:p>
        </p:txBody>
      </p:sp>
    </p:spTree>
    <p:extLst>
      <p:ext uri="{BB962C8B-B14F-4D97-AF65-F5344CB8AC3E}">
        <p14:creationId xmlns:p14="http://schemas.microsoft.com/office/powerpoint/2010/main" val="1728718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Employer Provided Education Assistance</a:t>
            </a:r>
          </a:p>
        </p:txBody>
      </p:sp>
      <p:sp>
        <p:nvSpPr>
          <p:cNvPr id="3" name="Content Placeholder 2"/>
          <p:cNvSpPr>
            <a:spLocks noGrp="1"/>
          </p:cNvSpPr>
          <p:nvPr>
            <p:ph idx="1"/>
          </p:nvPr>
        </p:nvSpPr>
        <p:spPr/>
        <p:txBody>
          <a:bodyPr/>
          <a:lstStyle/>
          <a:p>
            <a:pPr marL="0" indent="0">
              <a:buNone/>
            </a:pPr>
            <a:r>
              <a:rPr lang="en-US" dirty="0"/>
              <a:t>Institutions have 2 options for graduate level assistance or tuition remission pursuant to Section 127 and 132:</a:t>
            </a:r>
          </a:p>
          <a:p>
            <a:pPr marL="0" indent="0">
              <a:buNone/>
            </a:pPr>
            <a:r>
              <a:rPr lang="en-US" u="sng" dirty="0" smtClean="0"/>
              <a:t>Option # 1:</a:t>
            </a:r>
          </a:p>
          <a:p>
            <a:r>
              <a:rPr lang="en-US" dirty="0" smtClean="0"/>
              <a:t>Set </a:t>
            </a:r>
            <a:r>
              <a:rPr lang="en-US" dirty="0"/>
              <a:t>up administrative approval procedures to document courses that  improves or maintain current job skills.</a:t>
            </a:r>
          </a:p>
          <a:p>
            <a:r>
              <a:rPr lang="en-US" dirty="0" smtClean="0"/>
              <a:t>IRC 132(j)(8): </a:t>
            </a:r>
            <a:r>
              <a:rPr lang="en-US" dirty="0" smtClean="0">
                <a:solidFill>
                  <a:srgbClr val="000000"/>
                </a:solidFill>
                <a:latin typeface="Arial" panose="020B0604020202020204" pitchFamily="34" charset="0"/>
              </a:rPr>
              <a:t>amounts </a:t>
            </a:r>
            <a:r>
              <a:rPr lang="en-US" dirty="0">
                <a:solidFill>
                  <a:srgbClr val="000000"/>
                </a:solidFill>
                <a:latin typeface="Arial" panose="020B0604020202020204" pitchFamily="34" charset="0"/>
              </a:rPr>
              <a:t>paid or expenses incurred by the employer for education or training provided to the employee which are not excludable from gross income under section 127 shall be excluded from gross income under this section if (and only if) such amounts or expenses are a working condition fringe.”</a:t>
            </a:r>
          </a:p>
          <a:p>
            <a:r>
              <a:rPr lang="en-US" dirty="0"/>
              <a:t>Graduate degrees are considered leading to new careers  in most cases and difficult to defend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19</a:t>
            </a:fld>
            <a:endParaRPr lang="en-US"/>
          </a:p>
        </p:txBody>
      </p:sp>
    </p:spTree>
    <p:extLst>
      <p:ext uri="{BB962C8B-B14F-4D97-AF65-F5344CB8AC3E}">
        <p14:creationId xmlns:p14="http://schemas.microsoft.com/office/powerpoint/2010/main" val="158723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B9A03EE-8AFD-D547-9E71-0BD0BE6F934E}" type="slidenum">
              <a:rPr lang="en-US" smtClean="0"/>
              <a:pPr>
                <a:defRPr/>
              </a:pPr>
              <a:t>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297" y="1085161"/>
            <a:ext cx="4988345" cy="4820430"/>
          </a:xfrm>
          <a:prstGeom prst="rect">
            <a:avLst/>
          </a:prstGeom>
        </p:spPr>
      </p:pic>
    </p:spTree>
    <p:extLst>
      <p:ext uri="{BB962C8B-B14F-4D97-AF65-F5344CB8AC3E}">
        <p14:creationId xmlns:p14="http://schemas.microsoft.com/office/powerpoint/2010/main" val="144306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Employer </a:t>
            </a:r>
            <a:r>
              <a:rPr lang="en-US" b="1" dirty="0"/>
              <a:t>Provided </a:t>
            </a:r>
            <a:r>
              <a:rPr lang="en-US" b="1" dirty="0" smtClean="0"/>
              <a:t>Education Assistance</a:t>
            </a:r>
            <a:endParaRPr lang="en-US" b="1" dirty="0"/>
          </a:p>
        </p:txBody>
      </p:sp>
      <p:sp>
        <p:nvSpPr>
          <p:cNvPr id="3" name="Content Placeholder 2"/>
          <p:cNvSpPr>
            <a:spLocks noGrp="1"/>
          </p:cNvSpPr>
          <p:nvPr>
            <p:ph idx="1"/>
          </p:nvPr>
        </p:nvSpPr>
        <p:spPr/>
        <p:txBody>
          <a:bodyPr/>
          <a:lstStyle/>
          <a:p>
            <a:pPr marL="0" indent="0">
              <a:buNone/>
            </a:pPr>
            <a:r>
              <a:rPr lang="en-US" u="sng" dirty="0" smtClean="0"/>
              <a:t>Option #2:</a:t>
            </a:r>
          </a:p>
          <a:p>
            <a:r>
              <a:rPr lang="en-US" dirty="0" smtClean="0"/>
              <a:t>Exclude under Section 127, the first $5,250 for Graduate level courses and tax as wages amounts above $5,250.</a:t>
            </a:r>
          </a:p>
          <a:p>
            <a:r>
              <a:rPr lang="en-US" dirty="0" smtClean="0"/>
              <a:t>Forces employee to deduct educational expenses, or claim education tax credits and defend expense as deductible.</a:t>
            </a:r>
          </a:p>
          <a:p>
            <a:r>
              <a:rPr lang="en-US" dirty="0" smtClean="0"/>
              <a:t>Relieves the institution of the administrative burden of deciding which courses qualify, and denying others.</a:t>
            </a:r>
          </a:p>
          <a:p>
            <a:r>
              <a:rPr lang="en-US" dirty="0" smtClean="0"/>
              <a:t>Any taxable amounts are eligible for the education deduction or the Lifetime Learning education tax credit as deemed payment</a:t>
            </a:r>
          </a:p>
          <a:p>
            <a:r>
              <a:rPr lang="en-US" dirty="0" smtClean="0"/>
              <a:t>American Opportunity or Hope credit is only allowed for the first 4 years of higher education</a:t>
            </a:r>
          </a:p>
          <a:p>
            <a:pPr marL="0" indent="0">
              <a:buNone/>
            </a:pPr>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20</a:t>
            </a:fld>
            <a:endParaRPr lang="en-US"/>
          </a:p>
        </p:txBody>
      </p:sp>
    </p:spTree>
    <p:extLst>
      <p:ext uri="{BB962C8B-B14F-4D97-AF65-F5344CB8AC3E}">
        <p14:creationId xmlns:p14="http://schemas.microsoft.com/office/powerpoint/2010/main" val="143643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8229600" cy="808038"/>
          </a:xfrm>
        </p:spPr>
        <p:txBody>
          <a:bodyPr/>
          <a:lstStyle/>
          <a:p>
            <a:r>
              <a:rPr lang="en-US" dirty="0" smtClean="0"/>
              <a:t/>
            </a:r>
            <a:br>
              <a:rPr lang="en-US" dirty="0" smtClean="0"/>
            </a:br>
            <a:r>
              <a:rPr lang="en-US" b="1" dirty="0" smtClean="0"/>
              <a:t>Classification of  Workers </a:t>
            </a:r>
            <a:br>
              <a:rPr lang="en-US" b="1" dirty="0" smtClean="0"/>
            </a:br>
            <a:endParaRPr lang="en-US" b="1" dirty="0"/>
          </a:p>
        </p:txBody>
      </p:sp>
      <p:sp>
        <p:nvSpPr>
          <p:cNvPr id="3" name="Content Placeholder 2"/>
          <p:cNvSpPr>
            <a:spLocks noGrp="1"/>
          </p:cNvSpPr>
          <p:nvPr>
            <p:ph idx="1"/>
          </p:nvPr>
        </p:nvSpPr>
        <p:spPr>
          <a:xfrm>
            <a:off x="457200" y="1430338"/>
            <a:ext cx="8229600" cy="4627562"/>
          </a:xfrm>
        </p:spPr>
        <p:txBody>
          <a:bodyPr/>
          <a:lstStyle/>
          <a:p>
            <a:pPr marL="0" indent="0">
              <a:buNone/>
            </a:pPr>
            <a:r>
              <a:rPr lang="en-US" dirty="0" smtClean="0"/>
              <a:t>IRS publication 1779, along with the common law 20 factors,  determine whether the worker must be an employee or independent contractor using 3 main themes: </a:t>
            </a:r>
            <a:endParaRPr lang="en-US" dirty="0"/>
          </a:p>
          <a:p>
            <a:pPr marL="457200" indent="-457200">
              <a:buFont typeface="+mj-lt"/>
              <a:buAutoNum type="arabicPeriod"/>
            </a:pPr>
            <a:r>
              <a:rPr lang="en-US" dirty="0" smtClean="0"/>
              <a:t>Behavioral Controls – who has the right to control and direct the worker and the work to be done?  - How the worker does the job, and when/where the work is to be done.</a:t>
            </a:r>
          </a:p>
          <a:p>
            <a:pPr marL="457200" indent="-457200">
              <a:buFont typeface="+mj-lt"/>
              <a:buAutoNum type="arabicPeriod"/>
            </a:pPr>
            <a:r>
              <a:rPr lang="en-US" dirty="0" smtClean="0"/>
              <a:t>Relationship of parties – does the service provider have other clients? Do they market services or hold themselves out to the public, is there a continuing relationship with no limited time frame?  Do they receive vacation, sick time, health, retirement or other employee type benefits?</a:t>
            </a:r>
          </a:p>
          <a:p>
            <a:pPr marL="457200" indent="-457200">
              <a:buFont typeface="+mj-lt"/>
              <a:buAutoNum type="arabicPeriod"/>
            </a:pPr>
            <a:r>
              <a:rPr lang="en-US" dirty="0" smtClean="0"/>
              <a:t>Financial controls – is service provider reimbursed expenses,  is payment  by the project, hourly, or other method ?</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21</a:t>
            </a:fld>
            <a:endParaRPr lang="en-US"/>
          </a:p>
        </p:txBody>
      </p:sp>
    </p:spTree>
    <p:extLst>
      <p:ext uri="{BB962C8B-B14F-4D97-AF65-F5344CB8AC3E}">
        <p14:creationId xmlns:p14="http://schemas.microsoft.com/office/powerpoint/2010/main" val="46888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Workers</a:t>
            </a:r>
          </a:p>
        </p:txBody>
      </p:sp>
      <p:sp>
        <p:nvSpPr>
          <p:cNvPr id="3" name="Content Placeholder 2"/>
          <p:cNvSpPr>
            <a:spLocks noGrp="1"/>
          </p:cNvSpPr>
          <p:nvPr>
            <p:ph idx="1"/>
          </p:nvPr>
        </p:nvSpPr>
        <p:spPr/>
        <p:txBody>
          <a:bodyPr/>
          <a:lstStyle/>
          <a:p>
            <a:pPr marL="0" indent="0">
              <a:buNone/>
            </a:pPr>
            <a:r>
              <a:rPr lang="en-US" b="1" dirty="0" smtClean="0"/>
              <a:t>The State of New Jersey  ABC Test -</a:t>
            </a:r>
            <a:r>
              <a:rPr lang="en-US" dirty="0" smtClean="0"/>
              <a:t> N.J.S.A. 43:21-19(i)(6)(A),(B) and (C ):</a:t>
            </a:r>
          </a:p>
          <a:p>
            <a:pPr marL="0" indent="0">
              <a:buNone/>
            </a:pPr>
            <a:endParaRPr lang="en-US" dirty="0" smtClean="0"/>
          </a:p>
          <a:p>
            <a:pPr marL="457200" indent="-457200">
              <a:buFont typeface="+mj-lt"/>
              <a:buAutoNum type="alphaUcPeriod"/>
            </a:pPr>
            <a:r>
              <a:rPr lang="en-US" u="sng" dirty="0" smtClean="0"/>
              <a:t>Control Test- </a:t>
            </a:r>
            <a:r>
              <a:rPr lang="en-US" dirty="0" smtClean="0"/>
              <a:t>service provider must be free from control or direction over the performance in the contract and in fact;</a:t>
            </a:r>
          </a:p>
          <a:p>
            <a:pPr marL="457200" indent="-457200">
              <a:buFont typeface="+mj-lt"/>
              <a:buAutoNum type="alphaUcPeriod"/>
            </a:pPr>
            <a:r>
              <a:rPr lang="en-US" u="sng" dirty="0" smtClean="0"/>
              <a:t>Course of Business or Location of Work Test- </a:t>
            </a:r>
            <a:r>
              <a:rPr lang="en-US" dirty="0" smtClean="0"/>
              <a:t>service is outside the usual course of business, or, outside the place of business of the enterprise;</a:t>
            </a:r>
          </a:p>
          <a:p>
            <a:pPr marL="457200" indent="-457200">
              <a:buFont typeface="+mj-lt"/>
              <a:buAutoNum type="alphaUcPeriod"/>
            </a:pPr>
            <a:r>
              <a:rPr lang="en-US" u="sng" dirty="0" smtClean="0"/>
              <a:t>Independent Business Test- </a:t>
            </a:r>
            <a:r>
              <a:rPr lang="en-US" dirty="0" smtClean="0"/>
              <a:t>such individual is customarily engaged in an independently established occupation or business.</a:t>
            </a:r>
          </a:p>
          <a:p>
            <a:pPr marL="0" indent="0">
              <a:buNone/>
            </a:pPr>
            <a:endParaRPr lang="en-US" dirty="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22</a:t>
            </a:fld>
            <a:endParaRPr lang="en-US"/>
          </a:p>
        </p:txBody>
      </p:sp>
    </p:spTree>
    <p:extLst>
      <p:ext uri="{BB962C8B-B14F-4D97-AF65-F5344CB8AC3E}">
        <p14:creationId xmlns:p14="http://schemas.microsoft.com/office/powerpoint/2010/main" val="19302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Classification of  Workers-Rutgers Questionnaire</a:t>
            </a:r>
            <a:endParaRPr lang="en-US" sz="2800" dirty="0"/>
          </a:p>
        </p:txBody>
      </p:sp>
      <p:pic>
        <p:nvPicPr>
          <p:cNvPr id="5" name="Content Placeholder 4"/>
          <p:cNvPicPr>
            <a:picLocks noGrp="1" noChangeAspect="1"/>
          </p:cNvPicPr>
          <p:nvPr>
            <p:ph idx="1"/>
          </p:nvPr>
        </p:nvPicPr>
        <p:blipFill>
          <a:blip r:embed="rId2"/>
          <a:stretch>
            <a:fillRect/>
          </a:stretch>
        </p:blipFill>
        <p:spPr>
          <a:xfrm>
            <a:off x="457200" y="1417639"/>
            <a:ext cx="8229600" cy="4827586"/>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23</a:t>
            </a:fld>
            <a:endParaRPr lang="en-US"/>
          </a:p>
        </p:txBody>
      </p:sp>
    </p:spTree>
    <p:extLst>
      <p:ext uri="{BB962C8B-B14F-4D97-AF65-F5344CB8AC3E}">
        <p14:creationId xmlns:p14="http://schemas.microsoft.com/office/powerpoint/2010/main" val="187676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Classification of  </a:t>
            </a:r>
            <a:r>
              <a:rPr lang="en-US" sz="2800" dirty="0" smtClean="0"/>
              <a:t>Workers - Rutgers Questionnaire</a:t>
            </a:r>
            <a:endParaRPr lang="en-US" sz="2800" dirty="0"/>
          </a:p>
        </p:txBody>
      </p:sp>
      <p:pic>
        <p:nvPicPr>
          <p:cNvPr id="5" name="Content Placeholder 4"/>
          <p:cNvPicPr>
            <a:picLocks noGrp="1" noChangeAspect="1"/>
          </p:cNvPicPr>
          <p:nvPr>
            <p:ph idx="1"/>
          </p:nvPr>
        </p:nvPicPr>
        <p:blipFill>
          <a:blip r:embed="rId2"/>
          <a:stretch>
            <a:fillRect/>
          </a:stretch>
        </p:blipFill>
        <p:spPr>
          <a:xfrm>
            <a:off x="457200" y="1641513"/>
            <a:ext cx="8229600" cy="4417764"/>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24</a:t>
            </a:fld>
            <a:endParaRPr lang="en-US"/>
          </a:p>
        </p:txBody>
      </p:sp>
    </p:spTree>
    <p:extLst>
      <p:ext uri="{BB962C8B-B14F-4D97-AF65-F5344CB8AC3E}">
        <p14:creationId xmlns:p14="http://schemas.microsoft.com/office/powerpoint/2010/main" val="104169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991"/>
            <a:ext cx="8229600" cy="439882"/>
          </a:xfrm>
        </p:spPr>
        <p:txBody>
          <a:bodyPr/>
          <a:lstStyle/>
          <a:p>
            <a:r>
              <a:rPr lang="en-US" dirty="0" smtClean="0"/>
              <a:t>Professional Service Matrix</a:t>
            </a:r>
            <a:endParaRPr lang="en-US" dirty="0"/>
          </a:p>
        </p:txBody>
      </p:sp>
      <p:pic>
        <p:nvPicPr>
          <p:cNvPr id="7" name="Content Placeholder 6"/>
          <p:cNvPicPr>
            <a:picLocks noGrp="1" noChangeAspect="1"/>
          </p:cNvPicPr>
          <p:nvPr>
            <p:ph idx="1"/>
          </p:nvPr>
        </p:nvPicPr>
        <p:blipFill>
          <a:blip r:embed="rId2"/>
          <a:stretch>
            <a:fillRect/>
          </a:stretch>
        </p:blipFill>
        <p:spPr>
          <a:xfrm>
            <a:off x="0" y="1330036"/>
            <a:ext cx="8977745" cy="10224655"/>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25</a:t>
            </a:fld>
            <a:endParaRPr lang="en-US"/>
          </a:p>
        </p:txBody>
      </p:sp>
    </p:spTree>
    <p:extLst>
      <p:ext uri="{BB962C8B-B14F-4D97-AF65-F5344CB8AC3E}">
        <p14:creationId xmlns:p14="http://schemas.microsoft.com/office/powerpoint/2010/main" val="348810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Service Matrix</a:t>
            </a:r>
            <a:endParaRPr lang="en-US" dirty="0"/>
          </a:p>
        </p:txBody>
      </p:sp>
      <p:pic>
        <p:nvPicPr>
          <p:cNvPr id="5" name="Content Placeholder 4"/>
          <p:cNvPicPr>
            <a:picLocks noGrp="1" noChangeAspect="1"/>
          </p:cNvPicPr>
          <p:nvPr>
            <p:ph idx="1"/>
          </p:nvPr>
        </p:nvPicPr>
        <p:blipFill>
          <a:blip r:embed="rId2"/>
          <a:stretch>
            <a:fillRect/>
          </a:stretch>
        </p:blipFill>
        <p:spPr>
          <a:xfrm>
            <a:off x="0" y="1267691"/>
            <a:ext cx="9144000" cy="11066317"/>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26</a:t>
            </a:fld>
            <a:endParaRPr lang="en-US"/>
          </a:p>
        </p:txBody>
      </p:sp>
    </p:spTree>
    <p:extLst>
      <p:ext uri="{BB962C8B-B14F-4D97-AF65-F5344CB8AC3E}">
        <p14:creationId xmlns:p14="http://schemas.microsoft.com/office/powerpoint/2010/main" val="156653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Worker FICA Exemption</a:t>
            </a:r>
            <a:endParaRPr lang="en-US" b="1" dirty="0"/>
          </a:p>
        </p:txBody>
      </p:sp>
      <p:sp>
        <p:nvSpPr>
          <p:cNvPr id="3" name="Content Placeholder 2"/>
          <p:cNvSpPr>
            <a:spLocks noGrp="1"/>
          </p:cNvSpPr>
          <p:nvPr>
            <p:ph idx="1"/>
          </p:nvPr>
        </p:nvSpPr>
        <p:spPr/>
        <p:txBody>
          <a:bodyPr/>
          <a:lstStyle/>
          <a:p>
            <a:pPr marL="0" indent="0">
              <a:buNone/>
            </a:pPr>
            <a:r>
              <a:rPr lang="en-US" dirty="0" smtClean="0"/>
              <a:t>IRC Section 3121(b)(10) - service performed  at a college or university by a student enrolled and regularly attending  is exempt from FICA and Medicare taxes.</a:t>
            </a:r>
          </a:p>
          <a:p>
            <a:pPr marL="0" indent="0">
              <a:buNone/>
            </a:pPr>
            <a:r>
              <a:rPr lang="en-US" dirty="0" smtClean="0"/>
              <a:t>IRC 3121(b</a:t>
            </a:r>
            <a:r>
              <a:rPr lang="en-US" dirty="0"/>
              <a:t>)(19)  exempts non resident alien student workers present in the  US  under   F, J, M, or Q  visa </a:t>
            </a:r>
            <a:r>
              <a:rPr lang="en-US" dirty="0" smtClean="0"/>
              <a:t>status until they qualify as “resident aliens” for tax purposes under the substantial presence test which is generally in year 6 for student visas. </a:t>
            </a:r>
          </a:p>
          <a:p>
            <a:pPr marL="0" indent="0">
              <a:buNone/>
            </a:pPr>
            <a:r>
              <a:rPr lang="en-US" dirty="0" smtClean="0"/>
              <a:t>IRS regulations under 3121focus on 2  basic principles:</a:t>
            </a:r>
          </a:p>
          <a:p>
            <a:r>
              <a:rPr lang="en-US" dirty="0" smtClean="0"/>
              <a:t>The services must be “incident to” and “for the purpose of pursuing a course of study”</a:t>
            </a:r>
          </a:p>
          <a:p>
            <a:r>
              <a:rPr lang="en-US" dirty="0" smtClean="0"/>
              <a:t>The educational aspect as opposed to the service aspect must be predominant </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27</a:t>
            </a:fld>
            <a:endParaRPr lang="en-US"/>
          </a:p>
        </p:txBody>
      </p:sp>
    </p:spTree>
    <p:extLst>
      <p:ext uri="{BB962C8B-B14F-4D97-AF65-F5344CB8AC3E}">
        <p14:creationId xmlns:p14="http://schemas.microsoft.com/office/powerpoint/2010/main" val="2138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Worker FICA Exemption</a:t>
            </a:r>
          </a:p>
        </p:txBody>
      </p:sp>
      <p:sp>
        <p:nvSpPr>
          <p:cNvPr id="3" name="Content Placeholder 2"/>
          <p:cNvSpPr>
            <a:spLocks noGrp="1"/>
          </p:cNvSpPr>
          <p:nvPr>
            <p:ph idx="1"/>
          </p:nvPr>
        </p:nvSpPr>
        <p:spPr/>
        <p:txBody>
          <a:bodyPr/>
          <a:lstStyle/>
          <a:p>
            <a:r>
              <a:rPr lang="en-US" dirty="0" smtClean="0"/>
              <a:t>IRS Revenue Procedure 2005-11 defines standards and sets safe harbors: </a:t>
            </a:r>
          </a:p>
          <a:p>
            <a:r>
              <a:rPr lang="en-US" dirty="0" smtClean="0"/>
              <a:t>Enrolled and regularly attending – at least half time in a degree granting program determined each semester or term.</a:t>
            </a:r>
          </a:p>
          <a:p>
            <a:r>
              <a:rPr lang="en-US" dirty="0" smtClean="0"/>
              <a:t>Full </a:t>
            </a:r>
            <a:r>
              <a:rPr lang="en-US" dirty="0"/>
              <a:t>time student employees are not exempt. The IRS deems the services not incident to or for the purpose of pursuing a course of study</a:t>
            </a:r>
            <a:r>
              <a:rPr lang="en-US" dirty="0" smtClean="0"/>
              <a:t>.</a:t>
            </a:r>
          </a:p>
          <a:p>
            <a:r>
              <a:rPr lang="en-US" dirty="0"/>
              <a:t>The exemption applies to employment during school breaks of 5 weeks or less, as long as eligible to enroll after </a:t>
            </a:r>
            <a:r>
              <a:rPr lang="en-US" dirty="0" smtClean="0"/>
              <a:t>break</a:t>
            </a:r>
          </a:p>
          <a:p>
            <a:r>
              <a:rPr lang="en-US" dirty="0"/>
              <a:t>Professional employees </a:t>
            </a:r>
            <a:r>
              <a:rPr lang="en-US" dirty="0" smtClean="0"/>
              <a:t>- require </a:t>
            </a:r>
            <a:r>
              <a:rPr lang="en-US" dirty="0"/>
              <a:t>knowledge of an advanced type, requires the consistent exercise of judgement, and is predominantly intellectual and varied in character </a:t>
            </a:r>
            <a:r>
              <a:rPr lang="en-US" dirty="0" smtClean="0"/>
              <a:t>is deemed to have the service aspect predominant</a:t>
            </a:r>
            <a:r>
              <a:rPr lang="en-US" dirty="0"/>
              <a:t>. </a:t>
            </a:r>
          </a:p>
          <a:p>
            <a:endParaRPr lang="en-US" dirty="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28</a:t>
            </a:fld>
            <a:endParaRPr lang="en-US"/>
          </a:p>
        </p:txBody>
      </p:sp>
    </p:spTree>
    <p:extLst>
      <p:ext uri="{BB962C8B-B14F-4D97-AF65-F5344CB8AC3E}">
        <p14:creationId xmlns:p14="http://schemas.microsoft.com/office/powerpoint/2010/main" val="419604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8229600" cy="808038"/>
          </a:xfrm>
        </p:spPr>
        <p:txBody>
          <a:bodyPr/>
          <a:lstStyle/>
          <a:p>
            <a:r>
              <a:rPr lang="en-US" b="1" dirty="0" smtClean="0"/>
              <a:t>Student Worker FICA Exemption</a:t>
            </a:r>
            <a:endParaRPr lang="en-US" b="1" dirty="0"/>
          </a:p>
        </p:txBody>
      </p:sp>
      <p:sp>
        <p:nvSpPr>
          <p:cNvPr id="3" name="Content Placeholder 2"/>
          <p:cNvSpPr>
            <a:spLocks noGrp="1"/>
          </p:cNvSpPr>
          <p:nvPr>
            <p:ph idx="1"/>
          </p:nvPr>
        </p:nvSpPr>
        <p:spPr/>
        <p:txBody>
          <a:bodyPr/>
          <a:lstStyle/>
          <a:p>
            <a:r>
              <a:rPr lang="en-US" dirty="0"/>
              <a:t>Teaching assistants and research assistants are specifically noted and qualify for </a:t>
            </a:r>
            <a:r>
              <a:rPr lang="en-US" dirty="0" smtClean="0"/>
              <a:t>the FICA exemption </a:t>
            </a:r>
            <a:endParaRPr lang="en-US" dirty="0"/>
          </a:p>
          <a:p>
            <a:r>
              <a:rPr lang="en-US" dirty="0" smtClean="0"/>
              <a:t>Medical </a:t>
            </a:r>
            <a:r>
              <a:rPr lang="en-US" dirty="0"/>
              <a:t>residents and medical interns are not eligible</a:t>
            </a:r>
          </a:p>
          <a:p>
            <a:r>
              <a:rPr lang="en-US" dirty="0" smtClean="0"/>
              <a:t>Post doctoral students or fellows are not eligible</a:t>
            </a:r>
          </a:p>
          <a:p>
            <a:r>
              <a:rPr lang="en-US" dirty="0" smtClean="0"/>
              <a:t>Receiving </a:t>
            </a:r>
            <a:r>
              <a:rPr lang="en-US" dirty="0"/>
              <a:t>vacation, sick time, health and pension benefits suggest career or full time </a:t>
            </a:r>
            <a:r>
              <a:rPr lang="en-US" dirty="0" smtClean="0"/>
              <a:t>employee</a:t>
            </a:r>
          </a:p>
          <a:p>
            <a:r>
              <a:rPr lang="en-US" dirty="0"/>
              <a:t>Summer employment is taxable if not enrolled in classes </a:t>
            </a:r>
            <a:endParaRPr lang="en-US" dirty="0" smtClean="0"/>
          </a:p>
          <a:p>
            <a:r>
              <a:rPr lang="en-US" dirty="0"/>
              <a:t>Wages are </a:t>
            </a:r>
            <a:r>
              <a:rPr lang="en-US" dirty="0" smtClean="0"/>
              <a:t>always subject </a:t>
            </a:r>
            <a:r>
              <a:rPr lang="en-US" dirty="0"/>
              <a:t>to federal and state income taxes</a:t>
            </a:r>
          </a:p>
          <a:p>
            <a:r>
              <a:rPr lang="en-US" dirty="0"/>
              <a:t>NJ exempts </a:t>
            </a:r>
            <a:r>
              <a:rPr lang="en-US" dirty="0" smtClean="0"/>
              <a:t>student wages  </a:t>
            </a:r>
            <a:r>
              <a:rPr lang="en-US" dirty="0"/>
              <a:t>from NJ Disability, </a:t>
            </a:r>
            <a:r>
              <a:rPr lang="en-US" dirty="0" smtClean="0"/>
              <a:t>family leave, and unemployment taxes</a:t>
            </a:r>
          </a:p>
          <a:p>
            <a:r>
              <a:rPr lang="en-US" dirty="0"/>
              <a:t>IRS </a:t>
            </a:r>
            <a:r>
              <a:rPr lang="en-US" dirty="0" smtClean="0"/>
              <a:t>has audited </a:t>
            </a:r>
            <a:r>
              <a:rPr lang="en-US" dirty="0"/>
              <a:t>and </a:t>
            </a:r>
            <a:r>
              <a:rPr lang="en-US" dirty="0" smtClean="0"/>
              <a:t>penalized institutions </a:t>
            </a:r>
            <a:r>
              <a:rPr lang="en-US" dirty="0"/>
              <a:t>for exempting summer </a:t>
            </a:r>
            <a:r>
              <a:rPr lang="en-US" dirty="0" smtClean="0"/>
              <a:t>wages when not enrolled or attending classes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29</a:t>
            </a:fld>
            <a:endParaRPr lang="en-US"/>
          </a:p>
        </p:txBody>
      </p:sp>
    </p:spTree>
    <p:extLst>
      <p:ext uri="{BB962C8B-B14F-4D97-AF65-F5344CB8AC3E}">
        <p14:creationId xmlns:p14="http://schemas.microsoft.com/office/powerpoint/2010/main" val="46831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 Topics</a:t>
            </a:r>
            <a:endParaRPr lang="en-US" b="1" dirty="0"/>
          </a:p>
        </p:txBody>
      </p:sp>
      <p:sp>
        <p:nvSpPr>
          <p:cNvPr id="3" name="Content Placeholder 2"/>
          <p:cNvSpPr>
            <a:spLocks noGrp="1"/>
          </p:cNvSpPr>
          <p:nvPr>
            <p:ph idx="1"/>
          </p:nvPr>
        </p:nvSpPr>
        <p:spPr/>
        <p:txBody>
          <a:bodyPr/>
          <a:lstStyle/>
          <a:p>
            <a:r>
              <a:rPr lang="en-US" sz="2800" dirty="0" smtClean="0"/>
              <a:t>IRS enforcement activities</a:t>
            </a:r>
          </a:p>
          <a:p>
            <a:r>
              <a:rPr lang="en-US" sz="2800" dirty="0"/>
              <a:t>Trade Preferences Extension Act of 2015</a:t>
            </a:r>
            <a:endParaRPr lang="en-US" sz="2800" dirty="0" smtClean="0"/>
          </a:p>
          <a:p>
            <a:r>
              <a:rPr lang="en-US" sz="2800" dirty="0" smtClean="0"/>
              <a:t>Tax free tuition benefits</a:t>
            </a:r>
          </a:p>
          <a:p>
            <a:r>
              <a:rPr lang="en-US" sz="2800" dirty="0" smtClean="0"/>
              <a:t>Classification of workers</a:t>
            </a:r>
          </a:p>
          <a:p>
            <a:r>
              <a:rPr lang="en-US" sz="2800" dirty="0" smtClean="0"/>
              <a:t>Student worker FICA exemption</a:t>
            </a:r>
          </a:p>
          <a:p>
            <a:r>
              <a:rPr lang="en-US" sz="2800" dirty="0" smtClean="0"/>
              <a:t>Alternative investment tax reporting </a:t>
            </a:r>
          </a:p>
          <a:p>
            <a:r>
              <a:rPr lang="en-US" sz="2800" dirty="0" smtClean="0"/>
              <a:t>ACA reporting </a:t>
            </a:r>
          </a:p>
          <a:p>
            <a:r>
              <a:rPr lang="en-US" sz="2800" dirty="0"/>
              <a:t>Lawsuit and legal settlement tax reporting </a:t>
            </a:r>
            <a:endParaRPr lang="en-US" sz="2800" dirty="0" smtClean="0"/>
          </a:p>
          <a:p>
            <a:r>
              <a:rPr lang="en-US" sz="2800" dirty="0" smtClean="0"/>
              <a:t>Unrelated business income tax</a:t>
            </a:r>
          </a:p>
          <a:p>
            <a:endParaRPr lang="en-US" sz="28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a:t>
            </a:fld>
            <a:endParaRPr lang="en-US"/>
          </a:p>
        </p:txBody>
      </p:sp>
    </p:spTree>
    <p:extLst>
      <p:ext uri="{BB962C8B-B14F-4D97-AF65-F5344CB8AC3E}">
        <p14:creationId xmlns:p14="http://schemas.microsoft.com/office/powerpoint/2010/main" val="410342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Alternative Investment Tax Reporting</a:t>
            </a:r>
            <a:endParaRPr lang="en-US" b="1" dirty="0"/>
          </a:p>
        </p:txBody>
      </p:sp>
      <p:sp>
        <p:nvSpPr>
          <p:cNvPr id="3" name="Content Placeholder 2"/>
          <p:cNvSpPr>
            <a:spLocks noGrp="1"/>
          </p:cNvSpPr>
          <p:nvPr>
            <p:ph idx="1"/>
          </p:nvPr>
        </p:nvSpPr>
        <p:spPr/>
        <p:txBody>
          <a:bodyPr/>
          <a:lstStyle/>
          <a:p>
            <a:r>
              <a:rPr lang="en-US" dirty="0"/>
              <a:t>University endowments increasingly turn to </a:t>
            </a:r>
            <a:r>
              <a:rPr lang="en-US" dirty="0" smtClean="0"/>
              <a:t>venture capital, private equity, investments in </a:t>
            </a:r>
            <a:r>
              <a:rPr lang="en-US" dirty="0"/>
              <a:t>real estate, oil &amp; gas, financial markets and foreign </a:t>
            </a:r>
            <a:r>
              <a:rPr lang="en-US" dirty="0" smtClean="0"/>
              <a:t>investments with tax implications.</a:t>
            </a:r>
          </a:p>
          <a:p>
            <a:r>
              <a:rPr lang="en-US" dirty="0" smtClean="0"/>
              <a:t>Common vehicle is a US partnership for tax purposes</a:t>
            </a:r>
          </a:p>
          <a:p>
            <a:r>
              <a:rPr lang="en-US" dirty="0" smtClean="0"/>
              <a:t>Income from passive activity or trade or business reported on 1065 Schedule K-1 issued to the institution each year</a:t>
            </a:r>
          </a:p>
          <a:p>
            <a:r>
              <a:rPr lang="en-US" dirty="0" smtClean="0"/>
              <a:t>Investments </a:t>
            </a:r>
            <a:r>
              <a:rPr lang="en-US" dirty="0"/>
              <a:t>have created significant </a:t>
            </a:r>
            <a:r>
              <a:rPr lang="en-US" u="sng" dirty="0"/>
              <a:t>tax reporting and tax liabilities</a:t>
            </a:r>
            <a:r>
              <a:rPr lang="en-US" dirty="0"/>
              <a:t>  for universities for  </a:t>
            </a:r>
            <a:r>
              <a:rPr lang="en-US" dirty="0" smtClean="0"/>
              <a:t>US </a:t>
            </a:r>
            <a:r>
              <a:rPr lang="en-US" dirty="0"/>
              <a:t>and state tax purposes</a:t>
            </a:r>
          </a:p>
          <a:p>
            <a:r>
              <a:rPr lang="en-US" dirty="0" smtClean="0"/>
              <a:t>Schedule K-1 shows your share of unrelated business income (UBI) that must be reported on 990-T, and also  reports activity in each state the partnership generates income creating state corporate or UBIT tax liability and filing  </a:t>
            </a:r>
          </a:p>
          <a:p>
            <a:endParaRPr lang="en-US" dirty="0" smtClean="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30</a:t>
            </a:fld>
            <a:endParaRPr lang="en-US"/>
          </a:p>
        </p:txBody>
      </p:sp>
    </p:spTree>
    <p:extLst>
      <p:ext uri="{BB962C8B-B14F-4D97-AF65-F5344CB8AC3E}">
        <p14:creationId xmlns:p14="http://schemas.microsoft.com/office/powerpoint/2010/main" val="85869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Investment Tax Reporting</a:t>
            </a:r>
          </a:p>
        </p:txBody>
      </p:sp>
      <p:sp>
        <p:nvSpPr>
          <p:cNvPr id="3" name="Content Placeholder 2"/>
          <p:cNvSpPr>
            <a:spLocks noGrp="1"/>
          </p:cNvSpPr>
          <p:nvPr>
            <p:ph idx="1"/>
          </p:nvPr>
        </p:nvSpPr>
        <p:spPr/>
        <p:txBody>
          <a:bodyPr/>
          <a:lstStyle/>
          <a:p>
            <a:r>
              <a:rPr lang="en-US" dirty="0"/>
              <a:t>Schedule </a:t>
            </a:r>
            <a:r>
              <a:rPr lang="en-US" dirty="0" smtClean="0"/>
              <a:t>K-1 detail </a:t>
            </a:r>
            <a:r>
              <a:rPr lang="en-US" dirty="0"/>
              <a:t>reports investments in foreign </a:t>
            </a:r>
            <a:r>
              <a:rPr lang="en-US" dirty="0" smtClean="0"/>
              <a:t>partnerships </a:t>
            </a:r>
            <a:r>
              <a:rPr lang="en-US" dirty="0"/>
              <a:t>which must be reported on IRS </a:t>
            </a:r>
            <a:r>
              <a:rPr lang="en-US" dirty="0" smtClean="0"/>
              <a:t>form </a:t>
            </a:r>
            <a:r>
              <a:rPr lang="en-US" dirty="0"/>
              <a:t>8865 </a:t>
            </a:r>
            <a:endParaRPr lang="en-US" dirty="0" smtClean="0"/>
          </a:p>
          <a:p>
            <a:r>
              <a:rPr lang="en-US" dirty="0"/>
              <a:t>Schedule K-1 </a:t>
            </a:r>
            <a:r>
              <a:rPr lang="en-US" dirty="0" smtClean="0"/>
              <a:t> detail reports </a:t>
            </a:r>
            <a:r>
              <a:rPr lang="en-US" dirty="0"/>
              <a:t>investments in foreign </a:t>
            </a:r>
            <a:r>
              <a:rPr lang="en-US" dirty="0" smtClean="0"/>
              <a:t>corporations </a:t>
            </a:r>
            <a:r>
              <a:rPr lang="en-US" dirty="0"/>
              <a:t>which must be reported on IRS </a:t>
            </a:r>
            <a:r>
              <a:rPr lang="en-US" dirty="0" smtClean="0"/>
              <a:t>form 926</a:t>
            </a:r>
            <a:endParaRPr lang="en-US" dirty="0"/>
          </a:p>
          <a:p>
            <a:r>
              <a:rPr lang="en-US" dirty="0" smtClean="0"/>
              <a:t>Schedule K-1 detail shows  Reportable </a:t>
            </a:r>
            <a:r>
              <a:rPr lang="en-US" dirty="0"/>
              <a:t>transaction </a:t>
            </a:r>
            <a:r>
              <a:rPr lang="en-US" dirty="0" smtClean="0"/>
              <a:t>disclosure statement  </a:t>
            </a:r>
            <a:r>
              <a:rPr lang="en-US" dirty="0"/>
              <a:t>required on form </a:t>
            </a:r>
            <a:r>
              <a:rPr lang="en-US" dirty="0" smtClean="0"/>
              <a:t>8886 that show differences between book and tax positions taken that generated additional losses or deferrals</a:t>
            </a:r>
          </a:p>
          <a:p>
            <a:r>
              <a:rPr lang="en-US" dirty="0" smtClean="0"/>
              <a:t>990-T additional forms may include  forms 5471/5472 for ownership in a foreign corporation; 3468 Investment tax credits, form 1116 foreign tax credit, and form 8621 shareholder of a passive foreign investment company.</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31</a:t>
            </a:fld>
            <a:endParaRPr lang="en-US"/>
          </a:p>
        </p:txBody>
      </p:sp>
    </p:spTree>
    <p:extLst>
      <p:ext uri="{BB962C8B-B14F-4D97-AF65-F5344CB8AC3E}">
        <p14:creationId xmlns:p14="http://schemas.microsoft.com/office/powerpoint/2010/main" val="1250876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 Tax Reporting</a:t>
            </a:r>
          </a:p>
        </p:txBody>
      </p:sp>
      <p:pic>
        <p:nvPicPr>
          <p:cNvPr id="5" name="Content Placeholder 4"/>
          <p:cNvPicPr>
            <a:picLocks noGrp="1" noChangeAspect="1"/>
          </p:cNvPicPr>
          <p:nvPr>
            <p:ph idx="1"/>
          </p:nvPr>
        </p:nvPicPr>
        <p:blipFill>
          <a:blip r:embed="rId2"/>
          <a:stretch>
            <a:fillRect/>
          </a:stretch>
        </p:blipFill>
        <p:spPr>
          <a:xfrm>
            <a:off x="935182" y="1417638"/>
            <a:ext cx="7180117" cy="4661044"/>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32</a:t>
            </a:fld>
            <a:endParaRPr lang="en-US"/>
          </a:p>
        </p:txBody>
      </p:sp>
    </p:spTree>
    <p:extLst>
      <p:ext uri="{BB962C8B-B14F-4D97-AF65-F5344CB8AC3E}">
        <p14:creationId xmlns:p14="http://schemas.microsoft.com/office/powerpoint/2010/main" val="2231794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7"/>
            <a:ext cx="8229600" cy="808038"/>
          </a:xfrm>
        </p:spPr>
        <p:txBody>
          <a:bodyPr/>
          <a:lstStyle/>
          <a:p>
            <a:r>
              <a:rPr lang="en-US" b="1" dirty="0" smtClean="0"/>
              <a:t>ACA Tax Reporting</a:t>
            </a:r>
            <a:endParaRPr lang="en-US" b="1" dirty="0"/>
          </a:p>
        </p:txBody>
      </p:sp>
      <p:sp>
        <p:nvSpPr>
          <p:cNvPr id="3" name="Content Placeholder 2"/>
          <p:cNvSpPr>
            <a:spLocks noGrp="1"/>
          </p:cNvSpPr>
          <p:nvPr>
            <p:ph idx="1"/>
          </p:nvPr>
        </p:nvSpPr>
        <p:spPr/>
        <p:txBody>
          <a:bodyPr/>
          <a:lstStyle/>
          <a:p>
            <a:pPr marL="0" indent="0">
              <a:buNone/>
            </a:pPr>
            <a:r>
              <a:rPr lang="en-US" dirty="0" smtClean="0"/>
              <a:t>ACA added IRC sections 6055 and 6056 which impose annual employer filings to the IRS and employees showing who has access to Minimum Essential Health Coverage.</a:t>
            </a:r>
          </a:p>
          <a:p>
            <a:r>
              <a:rPr lang="en-US" dirty="0" smtClean="0"/>
              <a:t>2015 - initial year employer reporting of form 1094-C/1095-C is required by 2/1/16 to each full time employee.</a:t>
            </a:r>
          </a:p>
          <a:p>
            <a:r>
              <a:rPr lang="en-US" dirty="0" smtClean="0"/>
              <a:t>Two 30 day extensions on form 8809 are available, one  is automatic, the second must show extenuating circumstances.</a:t>
            </a:r>
          </a:p>
          <a:p>
            <a:r>
              <a:rPr lang="en-US" dirty="0" smtClean="0"/>
              <a:t>“Employer shared responsibility payment” is assessed if health coverage is not offered to employees averaging 30 hours per week, and their children.</a:t>
            </a:r>
          </a:p>
          <a:p>
            <a:r>
              <a:rPr lang="en-US" dirty="0" smtClean="0"/>
              <a:t>Penalty unless 70% of all full time employees in 2015 are offered “MESC” and 95 % thereafter under transition ESRP rules</a:t>
            </a:r>
          </a:p>
          <a:p>
            <a:endParaRPr lang="en-US" dirty="0" smtClean="0"/>
          </a:p>
          <a:p>
            <a:endParaRPr lang="en-US" dirty="0" smtClean="0"/>
          </a:p>
          <a:p>
            <a:pPr marL="0" indent="0">
              <a:buNone/>
            </a:pPr>
            <a:r>
              <a:rPr lang="en-US" dirty="0" smtClean="0"/>
              <a:t> </a:t>
            </a:r>
          </a:p>
          <a:p>
            <a:pPr marL="0" indent="0">
              <a:buNone/>
            </a:pPr>
            <a:r>
              <a:rPr lang="en-US" dirty="0" smtClean="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33</a:t>
            </a:fld>
            <a:endParaRPr lang="en-US" dirty="0"/>
          </a:p>
        </p:txBody>
      </p:sp>
    </p:spTree>
    <p:extLst>
      <p:ext uri="{BB962C8B-B14F-4D97-AF65-F5344CB8AC3E}">
        <p14:creationId xmlns:p14="http://schemas.microsoft.com/office/powerpoint/2010/main" val="182428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7"/>
            <a:ext cx="8229600" cy="808038"/>
          </a:xfrm>
        </p:spPr>
        <p:txBody>
          <a:bodyPr/>
          <a:lstStyle/>
          <a:p>
            <a:r>
              <a:rPr lang="en-US" dirty="0" smtClean="0"/>
              <a:t>ACA Tax Reporting</a:t>
            </a:r>
            <a:endParaRPr lang="en-US" dirty="0"/>
          </a:p>
        </p:txBody>
      </p:sp>
      <p:pic>
        <p:nvPicPr>
          <p:cNvPr id="6" name="Content Placeholder 5"/>
          <p:cNvPicPr>
            <a:picLocks noGrp="1" noChangeAspect="1"/>
          </p:cNvPicPr>
          <p:nvPr>
            <p:ph idx="1"/>
          </p:nvPr>
        </p:nvPicPr>
        <p:blipFill>
          <a:blip r:embed="rId2"/>
          <a:stretch>
            <a:fillRect/>
          </a:stretch>
        </p:blipFill>
        <p:spPr>
          <a:xfrm>
            <a:off x="264405" y="1244905"/>
            <a:ext cx="8422395" cy="5000319"/>
          </a:xfrm>
          <a:prstGeom prst="rect">
            <a:avLst/>
          </a:prstGeom>
        </p:spPr>
      </p:pic>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34</a:t>
            </a:fld>
            <a:endParaRPr lang="en-US"/>
          </a:p>
        </p:txBody>
      </p:sp>
    </p:spTree>
    <p:extLst>
      <p:ext uri="{BB962C8B-B14F-4D97-AF65-F5344CB8AC3E}">
        <p14:creationId xmlns:p14="http://schemas.microsoft.com/office/powerpoint/2010/main" val="71256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 Tax Reporting</a:t>
            </a:r>
          </a:p>
        </p:txBody>
      </p:sp>
      <p:sp>
        <p:nvSpPr>
          <p:cNvPr id="3" name="Content Placeholder 2"/>
          <p:cNvSpPr>
            <a:spLocks noGrp="1"/>
          </p:cNvSpPr>
          <p:nvPr>
            <p:ph idx="1"/>
          </p:nvPr>
        </p:nvSpPr>
        <p:spPr/>
        <p:txBody>
          <a:bodyPr/>
          <a:lstStyle/>
          <a:p>
            <a:r>
              <a:rPr lang="en-US" dirty="0" smtClean="0"/>
              <a:t>Full time employee-an individual who works 30 hours per week or 130 hours a month </a:t>
            </a:r>
          </a:p>
          <a:p>
            <a:r>
              <a:rPr lang="en-US" dirty="0" smtClean="0"/>
              <a:t>Minimum essential coverage – ACA defined eligible employer provided minimum health plan required coverage</a:t>
            </a:r>
          </a:p>
          <a:p>
            <a:r>
              <a:rPr lang="en-US" dirty="0" smtClean="0"/>
              <a:t>Look back measurement period –uses average hours of work for a period of time to determine full time employee per ACA</a:t>
            </a:r>
          </a:p>
          <a:p>
            <a:r>
              <a:rPr lang="en-US" dirty="0" smtClean="0"/>
              <a:t>Hours of service: there are several alternative calculation methods to determine full time employees </a:t>
            </a:r>
          </a:p>
          <a:p>
            <a:r>
              <a:rPr lang="en-US" dirty="0" smtClean="0"/>
              <a:t>Institutions must develop standard hours per class for adjuncts, teaching assistants, and PTL’s to determine hours worked under ACA.</a:t>
            </a:r>
          </a:p>
          <a:p>
            <a:r>
              <a:rPr lang="en-US" dirty="0" smtClean="0"/>
              <a:t>Federal work study hours worked are not included </a:t>
            </a:r>
          </a:p>
          <a:p>
            <a:r>
              <a:rPr lang="en-US" dirty="0" smtClean="0"/>
              <a:t>1095-C -Truncated Social Security number is allowed</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35</a:t>
            </a:fld>
            <a:endParaRPr lang="en-US"/>
          </a:p>
        </p:txBody>
      </p:sp>
    </p:spTree>
    <p:extLst>
      <p:ext uri="{BB962C8B-B14F-4D97-AF65-F5344CB8AC3E}">
        <p14:creationId xmlns:p14="http://schemas.microsoft.com/office/powerpoint/2010/main" val="171831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 Tax Reporting</a:t>
            </a:r>
          </a:p>
        </p:txBody>
      </p:sp>
      <p:sp>
        <p:nvSpPr>
          <p:cNvPr id="3" name="Content Placeholder 2"/>
          <p:cNvSpPr>
            <a:spLocks noGrp="1"/>
          </p:cNvSpPr>
          <p:nvPr>
            <p:ph idx="1"/>
          </p:nvPr>
        </p:nvSpPr>
        <p:spPr/>
        <p:txBody>
          <a:bodyPr/>
          <a:lstStyle/>
          <a:p>
            <a:r>
              <a:rPr lang="en-US" dirty="0" smtClean="0"/>
              <a:t>State Certifying Officer Letter March 2015 – State of NJ Institutions are on their own for ACA reporting </a:t>
            </a:r>
          </a:p>
          <a:p>
            <a:r>
              <a:rPr lang="en-US" dirty="0" smtClean="0"/>
              <a:t>State of NJ has declared that  the State Health Benefit Plan exceeds minimum value  required for ESRP penalty provisions</a:t>
            </a:r>
          </a:p>
          <a:p>
            <a:r>
              <a:rPr lang="en-US" dirty="0" smtClean="0"/>
              <a:t>State of NJ has also declared that  State Health </a:t>
            </a:r>
            <a:r>
              <a:rPr lang="en-US" dirty="0"/>
              <a:t>Benefit Plan </a:t>
            </a:r>
            <a:r>
              <a:rPr lang="en-US" dirty="0" smtClean="0"/>
              <a:t> meets affordability standards </a:t>
            </a:r>
          </a:p>
          <a:p>
            <a:r>
              <a:rPr lang="en-US" dirty="0" smtClean="0"/>
              <a:t>Each institution has to calculate affordability for each employee from W-2 wages, a rate of pay test, or a federal poverty line test</a:t>
            </a:r>
            <a:r>
              <a:rPr lang="en-US" dirty="0"/>
              <a:t> </a:t>
            </a:r>
            <a:endParaRPr lang="en-US" dirty="0" smtClean="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36</a:t>
            </a:fld>
            <a:endParaRPr lang="en-US"/>
          </a:p>
        </p:txBody>
      </p:sp>
    </p:spTree>
    <p:extLst>
      <p:ext uri="{BB962C8B-B14F-4D97-AF65-F5344CB8AC3E}">
        <p14:creationId xmlns:p14="http://schemas.microsoft.com/office/powerpoint/2010/main" val="1129861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Lawsuit and legal settlement tax reporting </a:t>
            </a:r>
            <a:endParaRPr lang="en-US" b="1" dirty="0"/>
          </a:p>
        </p:txBody>
      </p:sp>
      <p:sp>
        <p:nvSpPr>
          <p:cNvPr id="3" name="Content Placeholder 2"/>
          <p:cNvSpPr>
            <a:spLocks noGrp="1"/>
          </p:cNvSpPr>
          <p:nvPr>
            <p:ph idx="1"/>
          </p:nvPr>
        </p:nvSpPr>
        <p:spPr/>
        <p:txBody>
          <a:bodyPr/>
          <a:lstStyle/>
          <a:p>
            <a:pPr marL="0" indent="0">
              <a:buNone/>
            </a:pPr>
            <a:r>
              <a:rPr lang="en-US" dirty="0"/>
              <a:t>Awards for back pay, lost wages or future wages are reported on W-2 and </a:t>
            </a:r>
            <a:r>
              <a:rPr lang="en-US" dirty="0" smtClean="0"/>
              <a:t>subject to all </a:t>
            </a:r>
            <a:r>
              <a:rPr lang="en-US" dirty="0"/>
              <a:t>employment taxes</a:t>
            </a:r>
          </a:p>
          <a:p>
            <a:pPr marL="0" indent="0">
              <a:buNone/>
            </a:pPr>
            <a:r>
              <a:rPr lang="en-US" dirty="0" smtClean="0"/>
              <a:t>IRC sections 6041 and 6051 require 1099 reporting to the </a:t>
            </a:r>
            <a:r>
              <a:rPr lang="en-US" b="1" u="sng" dirty="0" smtClean="0"/>
              <a:t>plaintiff </a:t>
            </a:r>
            <a:r>
              <a:rPr lang="en-US" dirty="0" smtClean="0"/>
              <a:t>for:</a:t>
            </a:r>
          </a:p>
          <a:p>
            <a:r>
              <a:rPr lang="en-US" u="sng" dirty="0" smtClean="0"/>
              <a:t>Compensatory damages </a:t>
            </a:r>
            <a:r>
              <a:rPr lang="en-US" dirty="0" smtClean="0"/>
              <a:t>for non physical injury which includes emotional distress(insomnia, headaches, stomach issues etc.), defamation, and employment discrimination awards for  age, race, etc.</a:t>
            </a:r>
          </a:p>
          <a:p>
            <a:r>
              <a:rPr lang="en-US" u="sng" dirty="0" smtClean="0"/>
              <a:t>Punitive damages</a:t>
            </a:r>
            <a:r>
              <a:rPr lang="en-US" dirty="0" smtClean="0"/>
              <a:t> even if related to physical injury</a:t>
            </a:r>
          </a:p>
          <a:p>
            <a:r>
              <a:rPr lang="en-US" u="sng" dirty="0" smtClean="0"/>
              <a:t>Attorney fees </a:t>
            </a:r>
            <a:r>
              <a:rPr lang="en-US" dirty="0" smtClean="0"/>
              <a:t>even if separately stated &amp; paid to law firm</a:t>
            </a:r>
          </a:p>
          <a:p>
            <a:r>
              <a:rPr lang="en-US" u="sng" dirty="0" smtClean="0"/>
              <a:t>Liquidating damages </a:t>
            </a:r>
            <a:r>
              <a:rPr lang="en-US" dirty="0" smtClean="0"/>
              <a:t>for loss or breach of contract</a:t>
            </a:r>
          </a:p>
          <a:p>
            <a:pPr marL="0" indent="0">
              <a:buNone/>
            </a:pPr>
            <a:r>
              <a:rPr lang="en-US" dirty="0" smtClean="0"/>
              <a:t>Not reportable are amounts for physical injuries under IRC 104</a:t>
            </a:r>
          </a:p>
          <a:p>
            <a:endParaRPr lang="en-US" u="sng"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37</a:t>
            </a:fld>
            <a:endParaRPr lang="en-US"/>
          </a:p>
        </p:txBody>
      </p:sp>
    </p:spTree>
    <p:extLst>
      <p:ext uri="{BB962C8B-B14F-4D97-AF65-F5344CB8AC3E}">
        <p14:creationId xmlns:p14="http://schemas.microsoft.com/office/powerpoint/2010/main" val="227089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B9A03EE-8AFD-D547-9E71-0BD0BE6F934E}" type="slidenum">
              <a:rPr lang="en-US" smtClean="0"/>
              <a:pPr>
                <a:defRPr/>
              </a:pPr>
              <a:t>38</a:t>
            </a:fld>
            <a:endParaRPr lang="en-US"/>
          </a:p>
        </p:txBody>
      </p:sp>
      <p:pic>
        <p:nvPicPr>
          <p:cNvPr id="4" name="Picture 3"/>
          <p:cNvPicPr>
            <a:picLocks noChangeAspect="1"/>
          </p:cNvPicPr>
          <p:nvPr/>
        </p:nvPicPr>
        <p:blipFill>
          <a:blip r:embed="rId2"/>
          <a:stretch>
            <a:fillRect/>
          </a:stretch>
        </p:blipFill>
        <p:spPr>
          <a:xfrm>
            <a:off x="223825" y="640587"/>
            <a:ext cx="8649731" cy="5842763"/>
          </a:xfrm>
          <a:prstGeom prst="rect">
            <a:avLst/>
          </a:prstGeom>
        </p:spPr>
      </p:pic>
    </p:spTree>
    <p:extLst>
      <p:ext uri="{BB962C8B-B14F-4D97-AF65-F5344CB8AC3E}">
        <p14:creationId xmlns:p14="http://schemas.microsoft.com/office/powerpoint/2010/main" val="1659396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Lawsuit and legal settlement tax reporting </a:t>
            </a:r>
          </a:p>
        </p:txBody>
      </p:sp>
      <p:sp>
        <p:nvSpPr>
          <p:cNvPr id="3" name="Content Placeholder 2"/>
          <p:cNvSpPr>
            <a:spLocks noGrp="1"/>
          </p:cNvSpPr>
          <p:nvPr>
            <p:ph idx="1"/>
          </p:nvPr>
        </p:nvSpPr>
        <p:spPr/>
        <p:txBody>
          <a:bodyPr/>
          <a:lstStyle/>
          <a:p>
            <a:pPr marL="0" indent="0">
              <a:buNone/>
            </a:pPr>
            <a:r>
              <a:rPr lang="en-US" u="sng" dirty="0"/>
              <a:t>IRC sections </a:t>
            </a:r>
            <a:r>
              <a:rPr lang="en-US" u="sng" dirty="0" smtClean="0"/>
              <a:t>6045 </a:t>
            </a:r>
            <a:r>
              <a:rPr lang="en-US" u="sng" dirty="0"/>
              <a:t>require 1099 </a:t>
            </a:r>
            <a:r>
              <a:rPr lang="en-US" u="sng" dirty="0" smtClean="0"/>
              <a:t>reporting for Attorney fees </a:t>
            </a:r>
          </a:p>
          <a:p>
            <a:r>
              <a:rPr lang="en-US" dirty="0" smtClean="0"/>
              <a:t> box 7 - for trade or business legal services  </a:t>
            </a:r>
          </a:p>
          <a:p>
            <a:r>
              <a:rPr lang="en-US" dirty="0"/>
              <a:t> </a:t>
            </a:r>
            <a:r>
              <a:rPr lang="en-US" dirty="0" smtClean="0"/>
              <a:t>box 14 - for gross proceeds to attorney as long as attorney is named a sole or joint payee( does not include “in care of”.</a:t>
            </a:r>
          </a:p>
          <a:p>
            <a:pPr marL="0" indent="0">
              <a:buNone/>
            </a:pPr>
            <a:r>
              <a:rPr lang="en-US" dirty="0" smtClean="0"/>
              <a:t>Example - separate checks taxable award: </a:t>
            </a:r>
          </a:p>
          <a:p>
            <a:r>
              <a:rPr lang="en-US" dirty="0" smtClean="0"/>
              <a:t>1 check to claimant $200k, 1 check to attorney $100k</a:t>
            </a:r>
          </a:p>
          <a:p>
            <a:r>
              <a:rPr lang="en-US" dirty="0" smtClean="0"/>
              <a:t>1099 to claimant for $300, 1099 to attorney for $100k</a:t>
            </a:r>
          </a:p>
          <a:p>
            <a:pPr marL="0" indent="0">
              <a:buNone/>
            </a:pPr>
            <a:r>
              <a:rPr lang="en-US" dirty="0" smtClean="0"/>
              <a:t>Example -1 check $300k to joint payees (claimant and attorney)</a:t>
            </a:r>
          </a:p>
          <a:p>
            <a:r>
              <a:rPr lang="en-US" dirty="0" smtClean="0"/>
              <a:t>1099 to claimant for $300k, 1099 to attorney for $300k</a:t>
            </a:r>
          </a:p>
          <a:p>
            <a:pPr marL="0" indent="0">
              <a:buNone/>
            </a:pPr>
            <a:r>
              <a:rPr lang="en-US" dirty="0" smtClean="0"/>
              <a:t>Example – multiple attorney payee’s</a:t>
            </a:r>
          </a:p>
          <a:p>
            <a:r>
              <a:rPr lang="en-US" dirty="0" smtClean="0"/>
              <a:t>1099 to attorney who check is delivered to, and they issue 1099 to other attorney’s paid</a:t>
            </a:r>
          </a:p>
          <a:p>
            <a:pPr marL="0" indent="0">
              <a:buNone/>
            </a:pPr>
            <a:endParaRPr lang="en-US" dirty="0" smtClean="0"/>
          </a:p>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39</a:t>
            </a:fld>
            <a:endParaRPr lang="en-US"/>
          </a:p>
        </p:txBody>
      </p:sp>
    </p:spTree>
    <p:extLst>
      <p:ext uri="{BB962C8B-B14F-4D97-AF65-F5344CB8AC3E}">
        <p14:creationId xmlns:p14="http://schemas.microsoft.com/office/powerpoint/2010/main" val="95600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B9A03EE-8AFD-D547-9E71-0BD0BE6F934E}" type="slidenum">
              <a:rPr lang="en-US" smtClean="0"/>
              <a:pPr>
                <a:defRPr/>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206500"/>
            <a:ext cx="5867400" cy="4445000"/>
          </a:xfrm>
          <a:prstGeom prst="rect">
            <a:avLst/>
          </a:prstGeom>
        </p:spPr>
      </p:pic>
    </p:spTree>
    <p:extLst>
      <p:ext uri="{BB962C8B-B14F-4D97-AF65-F5344CB8AC3E}">
        <p14:creationId xmlns:p14="http://schemas.microsoft.com/office/powerpoint/2010/main" val="2638414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Unrelated Business Income - UBIT</a:t>
            </a:r>
            <a:endParaRPr lang="en-US" b="1" dirty="0"/>
          </a:p>
        </p:txBody>
      </p:sp>
      <p:sp>
        <p:nvSpPr>
          <p:cNvPr id="3" name="Content Placeholder 2"/>
          <p:cNvSpPr>
            <a:spLocks noGrp="1"/>
          </p:cNvSpPr>
          <p:nvPr>
            <p:ph idx="1"/>
          </p:nvPr>
        </p:nvSpPr>
        <p:spPr/>
        <p:txBody>
          <a:bodyPr/>
          <a:lstStyle/>
          <a:p>
            <a:r>
              <a:rPr lang="en-US" dirty="0"/>
              <a:t>Tax Exempt </a:t>
            </a:r>
            <a:r>
              <a:rPr lang="en-US" dirty="0" smtClean="0"/>
              <a:t>Organizations–Gov’t entities and  </a:t>
            </a:r>
            <a:r>
              <a:rPr lang="en-US" dirty="0"/>
              <a:t>501(c)(3) </a:t>
            </a:r>
            <a:r>
              <a:rPr lang="en-US" dirty="0" smtClean="0"/>
              <a:t>entities are </a:t>
            </a:r>
            <a:r>
              <a:rPr lang="en-US" dirty="0"/>
              <a:t>not subject to </a:t>
            </a:r>
            <a:r>
              <a:rPr lang="en-US" dirty="0" smtClean="0"/>
              <a:t>corporate income </a:t>
            </a:r>
            <a:r>
              <a:rPr lang="en-US" dirty="0"/>
              <a:t>tax on revenues generated through activities that are functionally tied to the mission or exempt purpose </a:t>
            </a:r>
            <a:r>
              <a:rPr lang="en-US" dirty="0" smtClean="0"/>
              <a:t>of the organization.</a:t>
            </a:r>
            <a:endParaRPr lang="en-US" dirty="0"/>
          </a:p>
          <a:p>
            <a:r>
              <a:rPr lang="en-US" dirty="0" smtClean="0"/>
              <a:t>IRC section 511 imposes Unrelated </a:t>
            </a:r>
            <a:r>
              <a:rPr lang="en-US" dirty="0"/>
              <a:t>Business Income Tax </a:t>
            </a:r>
            <a:r>
              <a:rPr lang="en-US" dirty="0" smtClean="0"/>
              <a:t>on </a:t>
            </a:r>
            <a:r>
              <a:rPr lang="en-US" dirty="0"/>
              <a:t>all tax exempt organizations including state colleges and universities.</a:t>
            </a:r>
          </a:p>
          <a:p>
            <a:r>
              <a:rPr lang="en-US" dirty="0"/>
              <a:t>Unrelated Business Income – revenue from regularly carried on business activities which are not related to the mission or exempt function of the </a:t>
            </a:r>
            <a:r>
              <a:rPr lang="en-US" dirty="0" smtClean="0"/>
              <a:t>organization</a:t>
            </a:r>
          </a:p>
          <a:p>
            <a:r>
              <a:rPr lang="en-US" dirty="0"/>
              <a:t>D</a:t>
            </a:r>
            <a:r>
              <a:rPr lang="en-US" dirty="0" smtClean="0"/>
              <a:t>irect </a:t>
            </a:r>
            <a:r>
              <a:rPr lang="en-US" dirty="0"/>
              <a:t>and indirect expenses for each </a:t>
            </a:r>
            <a:r>
              <a:rPr lang="en-US" dirty="0" smtClean="0"/>
              <a:t>unrelated activity are allowed to be deducted.</a:t>
            </a:r>
          </a:p>
          <a:p>
            <a:r>
              <a:rPr lang="en-US" dirty="0" smtClean="0"/>
              <a:t> IRS form 990-T-tax return to report such unrelated activity</a:t>
            </a:r>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40</a:t>
            </a:fld>
            <a:endParaRPr lang="en-US"/>
          </a:p>
        </p:txBody>
      </p:sp>
    </p:spTree>
    <p:extLst>
      <p:ext uri="{BB962C8B-B14F-4D97-AF65-F5344CB8AC3E}">
        <p14:creationId xmlns:p14="http://schemas.microsoft.com/office/powerpoint/2010/main" val="3436711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UBIT Tax Rates</a:t>
            </a:r>
            <a:endParaRPr lang="en-US" b="1" dirty="0"/>
          </a:p>
        </p:txBody>
      </p:sp>
      <p:sp>
        <p:nvSpPr>
          <p:cNvPr id="3" name="Content Placeholder 2"/>
          <p:cNvSpPr>
            <a:spLocks noGrp="1"/>
          </p:cNvSpPr>
          <p:nvPr>
            <p:ph idx="1"/>
          </p:nvPr>
        </p:nvSpPr>
        <p:spPr/>
        <p:txBody>
          <a:bodyPr/>
          <a:lstStyle/>
          <a:p>
            <a:r>
              <a:rPr lang="en-US" dirty="0"/>
              <a:t>The aggregate unrelated business taxable income (UBTI) is taxed at US Corporate rates.</a:t>
            </a:r>
          </a:p>
          <a:p>
            <a:r>
              <a:rPr lang="en-US" dirty="0" smtClean="0"/>
              <a:t>The </a:t>
            </a:r>
            <a:r>
              <a:rPr lang="en-US" dirty="0"/>
              <a:t>tax rates:  </a:t>
            </a:r>
          </a:p>
          <a:p>
            <a:r>
              <a:rPr lang="en-US" dirty="0"/>
              <a:t>$0 - $50k                 15%</a:t>
            </a:r>
          </a:p>
          <a:p>
            <a:r>
              <a:rPr lang="en-US" dirty="0"/>
              <a:t>$50k - $75k             25%</a:t>
            </a:r>
          </a:p>
          <a:p>
            <a:r>
              <a:rPr lang="en-US" dirty="0"/>
              <a:t>$75k – 100k             34%</a:t>
            </a:r>
          </a:p>
          <a:p>
            <a:r>
              <a:rPr lang="en-US" dirty="0"/>
              <a:t>$100k – 335k           39%</a:t>
            </a:r>
          </a:p>
          <a:p>
            <a:r>
              <a:rPr lang="en-US" dirty="0"/>
              <a:t>$335 – 10 mil           34% </a:t>
            </a:r>
          </a:p>
          <a:p>
            <a:endParaRPr lang="en-US" dirty="0"/>
          </a:p>
          <a:p>
            <a:r>
              <a:rPr lang="en-US" dirty="0" smtClean="0"/>
              <a:t>NOL carryforward(20 years) and carryback( 2 years)</a:t>
            </a:r>
          </a:p>
          <a:p>
            <a:r>
              <a:rPr lang="en-US" dirty="0" smtClean="0"/>
              <a:t>$1,000 standard deduction allowed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41</a:t>
            </a:fld>
            <a:endParaRPr lang="en-US"/>
          </a:p>
        </p:txBody>
      </p:sp>
    </p:spTree>
    <p:extLst>
      <p:ext uri="{BB962C8B-B14F-4D97-AF65-F5344CB8AC3E}">
        <p14:creationId xmlns:p14="http://schemas.microsoft.com/office/powerpoint/2010/main" val="41156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Unrelated business Income Test</a:t>
            </a:r>
            <a:endParaRPr lang="en-US" b="1" dirty="0"/>
          </a:p>
        </p:txBody>
      </p:sp>
      <p:sp>
        <p:nvSpPr>
          <p:cNvPr id="3" name="Content Placeholder 2"/>
          <p:cNvSpPr>
            <a:spLocks noGrp="1"/>
          </p:cNvSpPr>
          <p:nvPr>
            <p:ph idx="1"/>
          </p:nvPr>
        </p:nvSpPr>
        <p:spPr/>
        <p:txBody>
          <a:bodyPr/>
          <a:lstStyle/>
          <a:p>
            <a:pPr marL="0" indent="0">
              <a:buNone/>
            </a:pPr>
            <a:r>
              <a:rPr lang="en-US" dirty="0" smtClean="0"/>
              <a:t>IRC 512  Unrelated business taxable </a:t>
            </a:r>
            <a:r>
              <a:rPr lang="en-US" dirty="0"/>
              <a:t>income (</a:t>
            </a:r>
            <a:r>
              <a:rPr lang="en-US" dirty="0" smtClean="0"/>
              <a:t>UBTI</a:t>
            </a:r>
            <a:r>
              <a:rPr lang="en-US" dirty="0"/>
              <a:t>) </a:t>
            </a:r>
            <a:r>
              <a:rPr lang="en-US" dirty="0" smtClean="0"/>
              <a:t> means  gross income derived from any underlying </a:t>
            </a:r>
            <a:r>
              <a:rPr lang="en-US" dirty="0"/>
              <a:t>activity </a:t>
            </a:r>
            <a:r>
              <a:rPr lang="en-US" dirty="0" smtClean="0"/>
              <a:t>which </a:t>
            </a:r>
            <a:r>
              <a:rPr lang="en-US" dirty="0"/>
              <a:t>demonstrate </a:t>
            </a:r>
            <a:r>
              <a:rPr lang="en-US" b="1" u="sng" dirty="0"/>
              <a:t>all 3</a:t>
            </a:r>
            <a:r>
              <a:rPr lang="en-US" dirty="0"/>
              <a:t> of the following characteristics:</a:t>
            </a:r>
          </a:p>
          <a:p>
            <a:endParaRPr lang="en-US" dirty="0"/>
          </a:p>
          <a:p>
            <a:pPr marL="0" indent="0">
              <a:buNone/>
            </a:pPr>
            <a:r>
              <a:rPr lang="en-US" dirty="0"/>
              <a:t>1)  the activity is a trade or business</a:t>
            </a:r>
          </a:p>
          <a:p>
            <a:endParaRPr lang="en-US" dirty="0"/>
          </a:p>
          <a:p>
            <a:pPr marL="0" indent="0">
              <a:buNone/>
            </a:pPr>
            <a:r>
              <a:rPr lang="en-US" dirty="0"/>
              <a:t>2)  the activity is regularly carried on</a:t>
            </a:r>
          </a:p>
          <a:p>
            <a:endParaRPr lang="en-US" dirty="0"/>
          </a:p>
          <a:p>
            <a:pPr marL="0" indent="0">
              <a:buNone/>
            </a:pPr>
            <a:r>
              <a:rPr lang="en-US" dirty="0"/>
              <a:t>3)  the activity is not substantially </a:t>
            </a:r>
            <a:r>
              <a:rPr lang="en-US" dirty="0" smtClean="0"/>
              <a:t>related                                               </a:t>
            </a:r>
            <a:endParaRPr lang="en-US" dirty="0"/>
          </a:p>
          <a:p>
            <a:pPr marL="0" indent="0">
              <a:buNone/>
            </a:pPr>
            <a:r>
              <a:rPr lang="en-US" dirty="0" smtClean="0"/>
              <a:t>        </a:t>
            </a:r>
            <a:endParaRPr lang="en-US" dirty="0"/>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42</a:t>
            </a:fld>
            <a:endParaRPr lang="en-US"/>
          </a:p>
        </p:txBody>
      </p:sp>
    </p:spTree>
    <p:extLst>
      <p:ext uri="{BB962C8B-B14F-4D97-AF65-F5344CB8AC3E}">
        <p14:creationId xmlns:p14="http://schemas.microsoft.com/office/powerpoint/2010/main" val="2552554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Unrelated business Income Test</a:t>
            </a:r>
          </a:p>
        </p:txBody>
      </p:sp>
      <p:sp>
        <p:nvSpPr>
          <p:cNvPr id="3" name="Content Placeholder 2"/>
          <p:cNvSpPr>
            <a:spLocks noGrp="1"/>
          </p:cNvSpPr>
          <p:nvPr>
            <p:ph idx="1"/>
          </p:nvPr>
        </p:nvSpPr>
        <p:spPr/>
        <p:txBody>
          <a:bodyPr/>
          <a:lstStyle/>
          <a:p>
            <a:r>
              <a:rPr lang="en-US" b="1" u="sng" dirty="0" smtClean="0"/>
              <a:t>Trade or Business Requirement</a:t>
            </a:r>
          </a:p>
          <a:p>
            <a:endParaRPr lang="en-US" dirty="0" smtClean="0"/>
          </a:p>
          <a:p>
            <a:r>
              <a:rPr lang="en-US" dirty="0" smtClean="0"/>
              <a:t>Production </a:t>
            </a:r>
            <a:r>
              <a:rPr lang="en-US" dirty="0"/>
              <a:t>of income from </a:t>
            </a:r>
            <a:r>
              <a:rPr lang="en-US" dirty="0" smtClean="0"/>
              <a:t>the sale </a:t>
            </a:r>
            <a:r>
              <a:rPr lang="en-US" dirty="0"/>
              <a:t>of goods or services</a:t>
            </a:r>
          </a:p>
          <a:p>
            <a:r>
              <a:rPr lang="en-US" dirty="0" smtClean="0"/>
              <a:t>Genuine </a:t>
            </a:r>
            <a:r>
              <a:rPr lang="en-US" dirty="0"/>
              <a:t>intent to generate a real economic profit.</a:t>
            </a:r>
          </a:p>
          <a:p>
            <a:r>
              <a:rPr lang="en-US" dirty="0" smtClean="0"/>
              <a:t>The </a:t>
            </a:r>
            <a:r>
              <a:rPr lang="en-US" dirty="0"/>
              <a:t>IRS will challenge activities that continually produce losses and remove from 990-T</a:t>
            </a:r>
          </a:p>
          <a:p>
            <a:r>
              <a:rPr lang="en-US" dirty="0" smtClean="0"/>
              <a:t>Must bifurcate unrelated part of activity from exempt part</a:t>
            </a:r>
          </a:p>
          <a:p>
            <a:pPr marL="0" indent="0">
              <a:buNone/>
            </a:pPr>
            <a:r>
              <a:rPr lang="en-US" dirty="0" smtClean="0"/>
              <a:t>       a) Sales of pharmacy supplies by hospital to public are UBI and sales to hospital and patients are related to exempt purpose (</a:t>
            </a:r>
            <a:r>
              <a:rPr lang="en-US" dirty="0" err="1" smtClean="0"/>
              <a:t>reg</a:t>
            </a:r>
            <a:r>
              <a:rPr lang="en-US" dirty="0" smtClean="0"/>
              <a:t> 1.513-1(b))</a:t>
            </a:r>
          </a:p>
          <a:p>
            <a:pPr marL="0" indent="0">
              <a:buNone/>
            </a:pPr>
            <a:r>
              <a:rPr lang="en-US" dirty="0"/>
              <a:t> </a:t>
            </a:r>
            <a:r>
              <a:rPr lang="en-US" dirty="0" smtClean="0"/>
              <a:t>      b) activity of selling advertising and publishing in a tax exempt periodical is UBI from a trade or business (American college of Physicians vs United States, 106 </a:t>
            </a:r>
            <a:r>
              <a:rPr lang="en-US" dirty="0" err="1" smtClean="0"/>
              <a:t>S.Ct</a:t>
            </a:r>
            <a:r>
              <a:rPr lang="en-US" dirty="0" smtClean="0"/>
              <a:t>. 1591(1986)</a:t>
            </a:r>
          </a:p>
          <a:p>
            <a:endParaRPr lang="en-US" dirty="0" smtClean="0"/>
          </a:p>
          <a:p>
            <a:pPr marL="0" indent="0">
              <a:buNone/>
            </a:pPr>
            <a:r>
              <a:rPr lang="en-US" dirty="0" smtClean="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43</a:t>
            </a:fld>
            <a:endParaRPr lang="en-US"/>
          </a:p>
        </p:txBody>
      </p:sp>
    </p:spTree>
    <p:extLst>
      <p:ext uri="{BB962C8B-B14F-4D97-AF65-F5344CB8AC3E}">
        <p14:creationId xmlns:p14="http://schemas.microsoft.com/office/powerpoint/2010/main" val="2916475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Trade or Business - Profit Motive Factors</a:t>
            </a:r>
            <a:endParaRPr lang="en-US" b="1" dirty="0"/>
          </a:p>
        </p:txBody>
      </p:sp>
      <p:sp>
        <p:nvSpPr>
          <p:cNvPr id="3" name="Content Placeholder 2"/>
          <p:cNvSpPr>
            <a:spLocks noGrp="1"/>
          </p:cNvSpPr>
          <p:nvPr>
            <p:ph idx="1"/>
          </p:nvPr>
        </p:nvSpPr>
        <p:spPr/>
        <p:txBody>
          <a:bodyPr/>
          <a:lstStyle/>
          <a:p>
            <a:r>
              <a:rPr lang="en-US" dirty="0" smtClean="0"/>
              <a:t> </a:t>
            </a:r>
            <a:r>
              <a:rPr lang="en-US" dirty="0"/>
              <a:t>the manner in which the taxpayer carried on the activity,</a:t>
            </a:r>
          </a:p>
          <a:p>
            <a:r>
              <a:rPr lang="en-US" dirty="0" smtClean="0"/>
              <a:t> </a:t>
            </a:r>
            <a:r>
              <a:rPr lang="en-US" dirty="0"/>
              <a:t>the expertise of the taxpayer or his or her advisers,</a:t>
            </a:r>
          </a:p>
          <a:p>
            <a:r>
              <a:rPr lang="en-US" dirty="0" smtClean="0"/>
              <a:t> </a:t>
            </a:r>
            <a:r>
              <a:rPr lang="en-US" dirty="0"/>
              <a:t>the time and effort expended by the </a:t>
            </a:r>
            <a:r>
              <a:rPr lang="en-US" dirty="0" smtClean="0"/>
              <a:t>taxpayer</a:t>
            </a:r>
            <a:endParaRPr lang="en-US" dirty="0"/>
          </a:p>
          <a:p>
            <a:r>
              <a:rPr lang="en-US" dirty="0" smtClean="0"/>
              <a:t>the success of the taxpayer in carrying on other similar or dissimilar activities</a:t>
            </a:r>
            <a:r>
              <a:rPr lang="en-US" dirty="0"/>
              <a:t>,</a:t>
            </a:r>
          </a:p>
          <a:p>
            <a:r>
              <a:rPr lang="en-US" dirty="0" smtClean="0"/>
              <a:t> </a:t>
            </a:r>
            <a:r>
              <a:rPr lang="en-US" dirty="0"/>
              <a:t>the taxpayer’s history of income or loss with respect to the activity,</a:t>
            </a:r>
          </a:p>
          <a:p>
            <a:r>
              <a:rPr lang="en-US" dirty="0" smtClean="0"/>
              <a:t> </a:t>
            </a:r>
            <a:r>
              <a:rPr lang="en-US" dirty="0"/>
              <a:t>the amount of occasional profits, if any, which are earned,</a:t>
            </a:r>
          </a:p>
          <a:p>
            <a:r>
              <a:rPr lang="en-US" dirty="0" smtClean="0"/>
              <a:t> </a:t>
            </a:r>
            <a:r>
              <a:rPr lang="en-US" dirty="0"/>
              <a:t>the financial status of the taxpayer, and</a:t>
            </a:r>
          </a:p>
          <a:p>
            <a:r>
              <a:rPr lang="en-US" dirty="0" smtClean="0"/>
              <a:t> </a:t>
            </a:r>
            <a:r>
              <a:rPr lang="en-US" dirty="0"/>
              <a:t>elements of personal pleasure or </a:t>
            </a:r>
            <a:r>
              <a:rPr lang="en-US" dirty="0" smtClean="0"/>
              <a:t>recreation</a:t>
            </a:r>
            <a:r>
              <a:rPr lang="en-US" dirty="0"/>
              <a:t> </a:t>
            </a:r>
            <a:r>
              <a:rPr lang="en-US" dirty="0" smtClean="0"/>
              <a:t>which could be deemed a hobby</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44</a:t>
            </a:fld>
            <a:endParaRPr lang="en-US"/>
          </a:p>
        </p:txBody>
      </p:sp>
    </p:spTree>
    <p:extLst>
      <p:ext uri="{BB962C8B-B14F-4D97-AF65-F5344CB8AC3E}">
        <p14:creationId xmlns:p14="http://schemas.microsoft.com/office/powerpoint/2010/main" val="34056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Unrelated business Income Test</a:t>
            </a:r>
          </a:p>
        </p:txBody>
      </p:sp>
      <p:sp>
        <p:nvSpPr>
          <p:cNvPr id="3" name="Content Placeholder 2"/>
          <p:cNvSpPr>
            <a:spLocks noGrp="1"/>
          </p:cNvSpPr>
          <p:nvPr>
            <p:ph idx="1"/>
          </p:nvPr>
        </p:nvSpPr>
        <p:spPr/>
        <p:txBody>
          <a:bodyPr/>
          <a:lstStyle/>
          <a:p>
            <a:r>
              <a:rPr lang="en-US" b="1" u="sng" dirty="0" smtClean="0"/>
              <a:t>Regularly Carried On Requirement </a:t>
            </a:r>
          </a:p>
          <a:p>
            <a:endParaRPr lang="en-US" b="1" u="sng" dirty="0"/>
          </a:p>
          <a:p>
            <a:r>
              <a:rPr lang="en-US" dirty="0"/>
              <a:t>Frequency of the activity</a:t>
            </a:r>
          </a:p>
          <a:p>
            <a:r>
              <a:rPr lang="en-US" dirty="0" smtClean="0"/>
              <a:t>Continuity </a:t>
            </a:r>
            <a:r>
              <a:rPr lang="en-US" dirty="0"/>
              <a:t>of the activity </a:t>
            </a:r>
          </a:p>
          <a:p>
            <a:r>
              <a:rPr lang="en-US" dirty="0" smtClean="0"/>
              <a:t>Is </a:t>
            </a:r>
            <a:r>
              <a:rPr lang="en-US" dirty="0"/>
              <a:t>the activity conducted in a manner that is consistent or comparable to commercial, taxable organizations carrying on similar activities</a:t>
            </a:r>
          </a:p>
          <a:p>
            <a:pPr marL="0" indent="0">
              <a:buNone/>
            </a:pPr>
            <a:r>
              <a:rPr lang="en-US" dirty="0" smtClean="0"/>
              <a:t>        a)  a </a:t>
            </a:r>
            <a:r>
              <a:rPr lang="en-US" dirty="0"/>
              <a:t>once a year plant sale is not regularly carried </a:t>
            </a:r>
            <a:r>
              <a:rPr lang="en-US" dirty="0" smtClean="0"/>
              <a:t>on</a:t>
            </a:r>
          </a:p>
          <a:p>
            <a:pPr marL="0" indent="0">
              <a:buNone/>
            </a:pPr>
            <a:r>
              <a:rPr lang="en-US" dirty="0"/>
              <a:t> </a:t>
            </a:r>
            <a:r>
              <a:rPr lang="en-US" dirty="0" smtClean="0"/>
              <a:t>       b) operating a food stand for 2 weeks at a state fair is not a     trade or business </a:t>
            </a:r>
            <a:endParaRPr lang="en-US" dirty="0"/>
          </a:p>
          <a:p>
            <a:pPr marL="0" indent="0">
              <a:buNone/>
            </a:pPr>
            <a:r>
              <a:rPr lang="en-US" dirty="0"/>
              <a:t> </a:t>
            </a:r>
            <a:r>
              <a:rPr lang="en-US" dirty="0" smtClean="0"/>
              <a:t>       c) conducting a year round business 1 day a week would be the conduct of a trade or business </a:t>
            </a:r>
          </a:p>
          <a:p>
            <a:endParaRPr lang="en-US" b="1" u="sng"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45</a:t>
            </a:fld>
            <a:endParaRPr lang="en-US"/>
          </a:p>
        </p:txBody>
      </p:sp>
    </p:spTree>
    <p:extLst>
      <p:ext uri="{BB962C8B-B14F-4D97-AF65-F5344CB8AC3E}">
        <p14:creationId xmlns:p14="http://schemas.microsoft.com/office/powerpoint/2010/main" val="2524406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Unrelated business Income Test</a:t>
            </a:r>
          </a:p>
        </p:txBody>
      </p:sp>
      <p:sp>
        <p:nvSpPr>
          <p:cNvPr id="3" name="Content Placeholder 2"/>
          <p:cNvSpPr>
            <a:spLocks noGrp="1"/>
          </p:cNvSpPr>
          <p:nvPr>
            <p:ph idx="1"/>
          </p:nvPr>
        </p:nvSpPr>
        <p:spPr/>
        <p:txBody>
          <a:bodyPr/>
          <a:lstStyle/>
          <a:p>
            <a:r>
              <a:rPr lang="en-US" b="1" u="sng" dirty="0" smtClean="0"/>
              <a:t>Substantially Related Requirement</a:t>
            </a:r>
          </a:p>
          <a:p>
            <a:r>
              <a:rPr lang="en-US" dirty="0" smtClean="0"/>
              <a:t>A </a:t>
            </a:r>
            <a:r>
              <a:rPr lang="en-US" dirty="0"/>
              <a:t>substantial causal relationship to the exempt purpose or fulfilling the mission of the </a:t>
            </a:r>
            <a:r>
              <a:rPr lang="en-US" dirty="0" smtClean="0"/>
              <a:t>organization</a:t>
            </a:r>
          </a:p>
          <a:p>
            <a:r>
              <a:rPr lang="en-US" dirty="0" smtClean="0"/>
              <a:t>If </a:t>
            </a:r>
            <a:r>
              <a:rPr lang="en-US" dirty="0"/>
              <a:t>motivated merely for the production of income it is UBI even if all the revenue is used for an exempt purpose</a:t>
            </a:r>
          </a:p>
          <a:p>
            <a:r>
              <a:rPr lang="en-US" dirty="0"/>
              <a:t>Does the activity contribute importantly to the exercise of the educational or charitable </a:t>
            </a:r>
            <a:r>
              <a:rPr lang="en-US" dirty="0" smtClean="0"/>
              <a:t>function:</a:t>
            </a:r>
            <a:endParaRPr lang="en-US" dirty="0"/>
          </a:p>
          <a:p>
            <a:pPr marL="0" indent="0">
              <a:buNone/>
            </a:pPr>
            <a:r>
              <a:rPr lang="en-US" dirty="0" smtClean="0"/>
              <a:t>         a) performing arts school students present play charging admission which contribute importantly to exempt mission</a:t>
            </a:r>
          </a:p>
          <a:p>
            <a:pPr marL="0" indent="0">
              <a:buNone/>
            </a:pPr>
            <a:r>
              <a:rPr lang="en-US" dirty="0" smtClean="0"/>
              <a:t>         b) travel tours with educational/ charitable content or agenda is related to exempt purpose  (Rev </a:t>
            </a:r>
            <a:r>
              <a:rPr lang="en-US" dirty="0" err="1" smtClean="0"/>
              <a:t>Rul</a:t>
            </a:r>
            <a:r>
              <a:rPr lang="en-US" dirty="0" smtClean="0"/>
              <a:t> 70-534)</a:t>
            </a:r>
          </a:p>
          <a:p>
            <a:pPr marL="0" indent="0">
              <a:buNone/>
            </a:pPr>
            <a:r>
              <a:rPr lang="en-US" dirty="0" smtClean="0"/>
              <a:t>         c) Art museum sales of  art reproductions is related (Rev </a:t>
            </a:r>
            <a:r>
              <a:rPr lang="en-US" dirty="0" err="1" smtClean="0"/>
              <a:t>Rul</a:t>
            </a:r>
            <a:r>
              <a:rPr lang="en-US" dirty="0" smtClean="0"/>
              <a:t> 73-104)</a:t>
            </a:r>
          </a:p>
          <a:p>
            <a:pPr marL="0" indent="0">
              <a:buNone/>
            </a:pPr>
            <a:r>
              <a:rPr lang="en-US" b="1" u="sng" dirty="0" smtClean="0"/>
              <a:t>       </a:t>
            </a:r>
            <a:r>
              <a:rPr lang="en-US" dirty="0" smtClean="0"/>
              <a:t>  </a:t>
            </a:r>
            <a:r>
              <a:rPr lang="en-US" b="1" u="sng" dirty="0" smtClean="0"/>
              <a:t>  </a:t>
            </a:r>
            <a:endParaRPr lang="en-US" b="1" u="sng"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46</a:t>
            </a:fld>
            <a:endParaRPr lang="en-US"/>
          </a:p>
        </p:txBody>
      </p:sp>
    </p:spTree>
    <p:extLst>
      <p:ext uri="{BB962C8B-B14F-4D97-AF65-F5344CB8AC3E}">
        <p14:creationId xmlns:p14="http://schemas.microsoft.com/office/powerpoint/2010/main" val="2162915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Convenience Exception</a:t>
            </a:r>
            <a:endParaRPr lang="en-US" b="1" dirty="0"/>
          </a:p>
        </p:txBody>
      </p:sp>
      <p:sp>
        <p:nvSpPr>
          <p:cNvPr id="3" name="Content Placeholder 2"/>
          <p:cNvSpPr>
            <a:spLocks noGrp="1"/>
          </p:cNvSpPr>
          <p:nvPr>
            <p:ph idx="1"/>
          </p:nvPr>
        </p:nvSpPr>
        <p:spPr/>
        <p:txBody>
          <a:bodyPr/>
          <a:lstStyle/>
          <a:p>
            <a:endParaRPr lang="en-US" dirty="0" smtClean="0"/>
          </a:p>
          <a:p>
            <a:r>
              <a:rPr lang="en-US" dirty="0" smtClean="0"/>
              <a:t>IRC section 513(a) : “convenience exception” exempts  a trade or business primarily for the benefit of members, students, patients or employees such as:</a:t>
            </a:r>
            <a:endParaRPr lang="en-US" dirty="0"/>
          </a:p>
          <a:p>
            <a:endParaRPr lang="en-US" dirty="0"/>
          </a:p>
          <a:p>
            <a:r>
              <a:rPr lang="en-US" dirty="0"/>
              <a:t>Housing of students</a:t>
            </a:r>
          </a:p>
          <a:p>
            <a:r>
              <a:rPr lang="en-US" dirty="0"/>
              <a:t>Feeding of Students</a:t>
            </a:r>
          </a:p>
          <a:p>
            <a:r>
              <a:rPr lang="en-US" dirty="0"/>
              <a:t>Convenience store and bookstore sales</a:t>
            </a:r>
          </a:p>
          <a:p>
            <a:r>
              <a:rPr lang="en-US" dirty="0"/>
              <a:t>Laundry services for students</a:t>
            </a:r>
          </a:p>
          <a:p>
            <a:r>
              <a:rPr lang="en-US" dirty="0"/>
              <a:t>Recreational </a:t>
            </a:r>
            <a:r>
              <a:rPr lang="en-US" dirty="0" smtClean="0"/>
              <a:t>activities</a:t>
            </a:r>
          </a:p>
          <a:p>
            <a:r>
              <a:rPr lang="en-US" dirty="0" smtClean="0"/>
              <a:t>Sale of University logo clothing, cups, jewelry etc.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47</a:t>
            </a:fld>
            <a:endParaRPr lang="en-US"/>
          </a:p>
        </p:txBody>
      </p:sp>
    </p:spTree>
    <p:extLst>
      <p:ext uri="{BB962C8B-B14F-4D97-AF65-F5344CB8AC3E}">
        <p14:creationId xmlns:p14="http://schemas.microsoft.com/office/powerpoint/2010/main" val="3342200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Exemptions from UBI</a:t>
            </a:r>
            <a:endParaRPr lang="en-US" b="1" dirty="0"/>
          </a:p>
        </p:txBody>
      </p:sp>
      <p:sp>
        <p:nvSpPr>
          <p:cNvPr id="3" name="Content Placeholder 2"/>
          <p:cNvSpPr>
            <a:spLocks noGrp="1"/>
          </p:cNvSpPr>
          <p:nvPr>
            <p:ph idx="1"/>
          </p:nvPr>
        </p:nvSpPr>
        <p:spPr/>
        <p:txBody>
          <a:bodyPr/>
          <a:lstStyle/>
          <a:p>
            <a:r>
              <a:rPr lang="en-US" dirty="0"/>
              <a:t>Revenues </a:t>
            </a:r>
            <a:r>
              <a:rPr lang="en-US" dirty="0" smtClean="0"/>
              <a:t>specifically exempt under IRC 512(b):</a:t>
            </a:r>
            <a:endParaRPr lang="en-US" dirty="0"/>
          </a:p>
          <a:p>
            <a:r>
              <a:rPr lang="en-US" dirty="0"/>
              <a:t>Investment income: </a:t>
            </a:r>
            <a:r>
              <a:rPr lang="en-US" dirty="0" smtClean="0"/>
              <a:t>Interest, dividends</a:t>
            </a:r>
            <a:r>
              <a:rPr lang="en-US" dirty="0"/>
              <a:t>, capital gains, etc.</a:t>
            </a:r>
          </a:p>
          <a:p>
            <a:r>
              <a:rPr lang="en-US" dirty="0"/>
              <a:t>All gains/losses from the sale of property</a:t>
            </a:r>
          </a:p>
          <a:p>
            <a:r>
              <a:rPr lang="en-US" dirty="0" smtClean="0"/>
              <a:t>Royalties </a:t>
            </a:r>
            <a:r>
              <a:rPr lang="en-US" dirty="0"/>
              <a:t>even if measured by production or </a:t>
            </a:r>
            <a:r>
              <a:rPr lang="en-US" dirty="0" smtClean="0"/>
              <a:t>gross </a:t>
            </a:r>
            <a:r>
              <a:rPr lang="en-US" dirty="0"/>
              <a:t>income  </a:t>
            </a:r>
            <a:endParaRPr lang="en-US" dirty="0" smtClean="0"/>
          </a:p>
          <a:p>
            <a:r>
              <a:rPr lang="en-US" dirty="0" smtClean="0"/>
              <a:t>Rents from real property as long as no more than incidental services are provided</a:t>
            </a:r>
          </a:p>
          <a:p>
            <a:r>
              <a:rPr lang="en-US" dirty="0" smtClean="0"/>
              <a:t>Rents from personal property must be included with leased real property if 10% or less than total rent</a:t>
            </a:r>
            <a:endParaRPr lang="en-US" dirty="0"/>
          </a:p>
          <a:p>
            <a:r>
              <a:rPr lang="en-US" dirty="0"/>
              <a:t>Basic or fundamental research conducted </a:t>
            </a:r>
          </a:p>
          <a:p>
            <a:r>
              <a:rPr lang="en-US" dirty="0" smtClean="0"/>
              <a:t>Research cannot be for commercial product testing or service contracts simply performing tasks for a fee</a:t>
            </a:r>
            <a:endParaRPr lang="en-US" dirty="0"/>
          </a:p>
          <a:p>
            <a:r>
              <a:rPr lang="en-US" dirty="0" smtClean="0"/>
              <a:t>Trade or business  where all work is by volunteer labor.</a:t>
            </a:r>
          </a:p>
          <a:p>
            <a:endParaRPr lang="en-US" dirty="0" smtClean="0"/>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48</a:t>
            </a:fld>
            <a:endParaRPr lang="en-US"/>
          </a:p>
        </p:txBody>
      </p:sp>
    </p:spTree>
    <p:extLst>
      <p:ext uri="{BB962C8B-B14F-4D97-AF65-F5344CB8AC3E}">
        <p14:creationId xmlns:p14="http://schemas.microsoft.com/office/powerpoint/2010/main" val="795719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Related Activities </a:t>
            </a:r>
            <a:endParaRPr lang="en-US" b="1" dirty="0"/>
          </a:p>
        </p:txBody>
      </p:sp>
      <p:sp>
        <p:nvSpPr>
          <p:cNvPr id="3" name="Content Placeholder 2"/>
          <p:cNvSpPr>
            <a:spLocks noGrp="1"/>
          </p:cNvSpPr>
          <p:nvPr>
            <p:ph idx="1"/>
          </p:nvPr>
        </p:nvSpPr>
        <p:spPr/>
        <p:txBody>
          <a:bodyPr/>
          <a:lstStyle/>
          <a:p>
            <a:r>
              <a:rPr lang="en-US" dirty="0"/>
              <a:t>Student run newspapers including advertising </a:t>
            </a:r>
            <a:r>
              <a:rPr lang="en-US" dirty="0" smtClean="0"/>
              <a:t>revenue (</a:t>
            </a:r>
            <a:r>
              <a:rPr lang="en-US" dirty="0" err="1" smtClean="0"/>
              <a:t>reg</a:t>
            </a:r>
            <a:r>
              <a:rPr lang="en-US" dirty="0" smtClean="0"/>
              <a:t> 1.153-1) </a:t>
            </a:r>
          </a:p>
          <a:p>
            <a:r>
              <a:rPr lang="en-US" dirty="0" smtClean="0"/>
              <a:t>Sale of related educational products (PLR 8442092)</a:t>
            </a:r>
            <a:endParaRPr lang="en-US" dirty="0"/>
          </a:p>
          <a:p>
            <a:r>
              <a:rPr lang="en-US" dirty="0"/>
              <a:t>NCAA athletics and </a:t>
            </a:r>
            <a:r>
              <a:rPr lang="en-US" dirty="0" smtClean="0"/>
              <a:t>sporting events including </a:t>
            </a:r>
            <a:r>
              <a:rPr lang="en-US" dirty="0"/>
              <a:t>Bowl games, and stadium concession sales</a:t>
            </a:r>
          </a:p>
          <a:p>
            <a:r>
              <a:rPr lang="en-US" dirty="0" smtClean="0"/>
              <a:t>Golf course use by faculty, staff or </a:t>
            </a:r>
            <a:r>
              <a:rPr lang="en-US" dirty="0"/>
              <a:t>students </a:t>
            </a:r>
          </a:p>
          <a:p>
            <a:r>
              <a:rPr lang="en-US" dirty="0"/>
              <a:t>Bookstore sales that further the intellectual life of the campus community(ex: computers, clothes, candy, cosmetics, cd’s, novelty items, cards, food and </a:t>
            </a:r>
            <a:r>
              <a:rPr lang="en-US" dirty="0" err="1"/>
              <a:t>tv’s</a:t>
            </a:r>
            <a:r>
              <a:rPr lang="en-US" dirty="0" smtClean="0"/>
              <a:t>.</a:t>
            </a:r>
          </a:p>
          <a:p>
            <a:r>
              <a:rPr lang="en-US" dirty="0" smtClean="0"/>
              <a:t>Fundamental or basic research</a:t>
            </a:r>
          </a:p>
          <a:p>
            <a:r>
              <a:rPr lang="en-US" dirty="0" smtClean="0"/>
              <a:t>Ag school sale of milk and dairy, unless further production of ice cream/pastries. (</a:t>
            </a:r>
            <a:r>
              <a:rPr lang="en-US" dirty="0" err="1" smtClean="0"/>
              <a:t>Reg</a:t>
            </a:r>
            <a:r>
              <a:rPr lang="en-US" dirty="0"/>
              <a:t> </a:t>
            </a:r>
            <a:r>
              <a:rPr lang="en-US" dirty="0" smtClean="0"/>
              <a:t>1.513-1(d))</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49</a:t>
            </a:fld>
            <a:endParaRPr lang="en-US"/>
          </a:p>
        </p:txBody>
      </p:sp>
    </p:spTree>
    <p:extLst>
      <p:ext uri="{BB962C8B-B14F-4D97-AF65-F5344CB8AC3E}">
        <p14:creationId xmlns:p14="http://schemas.microsoft.com/office/powerpoint/2010/main" val="143134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IRS Enforcement Initiatives</a:t>
            </a:r>
          </a:p>
        </p:txBody>
      </p:sp>
      <p:sp>
        <p:nvSpPr>
          <p:cNvPr id="3" name="Content Placeholder 2"/>
          <p:cNvSpPr>
            <a:spLocks noGrp="1"/>
          </p:cNvSpPr>
          <p:nvPr>
            <p:ph idx="1"/>
          </p:nvPr>
        </p:nvSpPr>
        <p:spPr/>
        <p:txBody>
          <a:bodyPr/>
          <a:lstStyle/>
          <a:p>
            <a:pPr marL="0" indent="0">
              <a:buNone/>
            </a:pPr>
            <a:r>
              <a:rPr lang="en-US" u="sng" dirty="0" smtClean="0"/>
              <a:t>IRS 2015/2016 Priority Guidance Plan &amp; TE/GE Priorities</a:t>
            </a:r>
          </a:p>
          <a:p>
            <a:r>
              <a:rPr lang="en-US" dirty="0"/>
              <a:t>Final regulations </a:t>
            </a:r>
            <a:r>
              <a:rPr lang="en-US" dirty="0" smtClean="0"/>
              <a:t>and additional guidance on </a:t>
            </a:r>
            <a:r>
              <a:rPr lang="en-US" dirty="0"/>
              <a:t>section 509(a)(3) supporting </a:t>
            </a:r>
            <a:r>
              <a:rPr lang="en-US" dirty="0" smtClean="0"/>
              <a:t>organizations</a:t>
            </a:r>
          </a:p>
          <a:p>
            <a:r>
              <a:rPr lang="en-US" dirty="0"/>
              <a:t>Regulations under section 170(f)(8) regarding </a:t>
            </a:r>
            <a:r>
              <a:rPr lang="en-US" dirty="0" err="1"/>
              <a:t>donee</a:t>
            </a:r>
            <a:r>
              <a:rPr lang="en-US" dirty="0"/>
              <a:t> substantiation of charitable contributions</a:t>
            </a:r>
            <a:endParaRPr lang="en-US" dirty="0" smtClean="0"/>
          </a:p>
          <a:p>
            <a:r>
              <a:rPr lang="en-US" dirty="0" smtClean="0"/>
              <a:t>Guidance </a:t>
            </a:r>
            <a:r>
              <a:rPr lang="en-US" dirty="0"/>
              <a:t>under section 512 regarding methods of allocating expenses relating to dual use </a:t>
            </a:r>
            <a:r>
              <a:rPr lang="en-US" dirty="0" smtClean="0"/>
              <a:t>facilities for UBIT purposes</a:t>
            </a:r>
          </a:p>
          <a:p>
            <a:r>
              <a:rPr lang="en-US" dirty="0"/>
              <a:t>Guidance relating to Obergefell v. Hodges, which struck down state bans on same-sex </a:t>
            </a:r>
            <a:r>
              <a:rPr lang="en-US" dirty="0" smtClean="0"/>
              <a:t>marriages</a:t>
            </a:r>
          </a:p>
          <a:p>
            <a:r>
              <a:rPr lang="en-US" dirty="0"/>
              <a:t>Guidance under section 6033 relating to the reporting of contributions on Form </a:t>
            </a:r>
            <a:r>
              <a:rPr lang="en-US" dirty="0" smtClean="0"/>
              <a:t>990</a:t>
            </a:r>
          </a:p>
          <a:p>
            <a:r>
              <a:rPr lang="en-US" dirty="0" smtClean="0"/>
              <a:t>Regulations </a:t>
            </a:r>
            <a:r>
              <a:rPr lang="en-US" dirty="0"/>
              <a:t>under section 457(f) on ineligible </a:t>
            </a:r>
            <a:r>
              <a:rPr lang="en-US" dirty="0" smtClean="0"/>
              <a:t>plans, and </a:t>
            </a:r>
            <a:r>
              <a:rPr lang="en-US" dirty="0"/>
              <a:t>under section 501(c) relating to political </a:t>
            </a:r>
            <a:r>
              <a:rPr lang="en-US" dirty="0" smtClean="0"/>
              <a:t>campaigns</a:t>
            </a:r>
          </a:p>
          <a:p>
            <a:pPr marL="0" indent="0">
              <a:buNone/>
            </a:pPr>
            <a:endParaRPr lang="en-US" dirty="0" smtClean="0"/>
          </a:p>
          <a:p>
            <a:pPr marL="0" indent="0">
              <a:buNone/>
            </a:pPr>
            <a:r>
              <a:rPr lang="en-US" dirty="0" smtClean="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a:t>
            </a:fld>
            <a:endParaRPr lang="en-US"/>
          </a:p>
        </p:txBody>
      </p:sp>
    </p:spTree>
    <p:extLst>
      <p:ext uri="{BB962C8B-B14F-4D97-AF65-F5344CB8AC3E}">
        <p14:creationId xmlns:p14="http://schemas.microsoft.com/office/powerpoint/2010/main" val="58957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Sports Camps- Coach Operated</a:t>
            </a:r>
            <a:endParaRPr lang="en-US" b="1" dirty="0"/>
          </a:p>
        </p:txBody>
      </p:sp>
      <p:sp>
        <p:nvSpPr>
          <p:cNvPr id="3" name="Content Placeholder 2"/>
          <p:cNvSpPr>
            <a:spLocks noGrp="1"/>
          </p:cNvSpPr>
          <p:nvPr>
            <p:ph idx="1"/>
          </p:nvPr>
        </p:nvSpPr>
        <p:spPr/>
        <p:txBody>
          <a:bodyPr/>
          <a:lstStyle/>
          <a:p>
            <a:pPr marL="0" indent="0">
              <a:buNone/>
            </a:pPr>
            <a:r>
              <a:rPr lang="en-US" dirty="0" smtClean="0"/>
              <a:t>Coaches operating summer athletic camps either personally or through a company is unrelated business income as a trade or business Rev RUL 76-402;</a:t>
            </a:r>
          </a:p>
          <a:p>
            <a:pPr marL="0" indent="0">
              <a:buNone/>
            </a:pPr>
            <a:r>
              <a:rPr lang="en-US" dirty="0" smtClean="0"/>
              <a:t>Coach collects all revenues and pays school for:</a:t>
            </a:r>
          </a:p>
          <a:p>
            <a:pPr marL="457200" indent="-457200">
              <a:buFont typeface="+mj-lt"/>
              <a:buAutoNum type="arabicPeriod"/>
            </a:pPr>
            <a:r>
              <a:rPr lang="en-US" dirty="0" smtClean="0"/>
              <a:t>rent for dorm rooms, pools, courts or fields    </a:t>
            </a:r>
          </a:p>
          <a:p>
            <a:pPr marL="457200" indent="-457200">
              <a:buFont typeface="+mj-lt"/>
              <a:buAutoNum type="arabicPeriod"/>
            </a:pPr>
            <a:r>
              <a:rPr lang="en-US" dirty="0" smtClean="0"/>
              <a:t>Bedding/linens, laundry, parking, lifeguards, referees, etc.  </a:t>
            </a:r>
          </a:p>
          <a:p>
            <a:pPr marL="457200" indent="-457200">
              <a:buFont typeface="+mj-lt"/>
              <a:buAutoNum type="arabicPeriod"/>
            </a:pPr>
            <a:r>
              <a:rPr lang="en-US" dirty="0" smtClean="0"/>
              <a:t>All food services drinks and snacks  </a:t>
            </a:r>
          </a:p>
          <a:p>
            <a:r>
              <a:rPr lang="en-US" dirty="0" smtClean="0"/>
              <a:t>Does </a:t>
            </a:r>
            <a:r>
              <a:rPr lang="en-US" dirty="0"/>
              <a:t>not meet the IRC 512(b)(3) rental exception for providing more than incidental services </a:t>
            </a:r>
            <a:endParaRPr lang="en-US" dirty="0" smtClean="0"/>
          </a:p>
          <a:p>
            <a:r>
              <a:rPr lang="en-US" dirty="0" smtClean="0"/>
              <a:t>All income to institution is unrelated income</a:t>
            </a:r>
          </a:p>
          <a:p>
            <a:r>
              <a:rPr lang="en-US" dirty="0" smtClean="0"/>
              <a:t>Deductible expenses include allocated staff salaries, food, utilities,  &amp; depreciation </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50</a:t>
            </a:fld>
            <a:endParaRPr lang="en-US"/>
          </a:p>
        </p:txBody>
      </p:sp>
    </p:spTree>
    <p:extLst>
      <p:ext uri="{BB962C8B-B14F-4D97-AF65-F5344CB8AC3E}">
        <p14:creationId xmlns:p14="http://schemas.microsoft.com/office/powerpoint/2010/main" val="1713477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Sports Camps – University Operated</a:t>
            </a:r>
            <a:endParaRPr lang="en-US" b="1" dirty="0"/>
          </a:p>
        </p:txBody>
      </p:sp>
      <p:sp>
        <p:nvSpPr>
          <p:cNvPr id="3" name="Content Placeholder 2"/>
          <p:cNvSpPr>
            <a:spLocks noGrp="1"/>
          </p:cNvSpPr>
          <p:nvPr>
            <p:ph idx="1"/>
          </p:nvPr>
        </p:nvSpPr>
        <p:spPr/>
        <p:txBody>
          <a:bodyPr/>
          <a:lstStyle/>
          <a:p>
            <a:pPr marL="0" indent="0">
              <a:buNone/>
            </a:pPr>
            <a:r>
              <a:rPr lang="en-US" dirty="0" smtClean="0"/>
              <a:t>University operates summer camps utilizing university coaches and staff.</a:t>
            </a:r>
          </a:p>
          <a:p>
            <a:pPr marL="0" indent="0">
              <a:buNone/>
            </a:pPr>
            <a:r>
              <a:rPr lang="en-US" dirty="0" smtClean="0"/>
              <a:t>University collects all revenues and pays all expenses</a:t>
            </a:r>
          </a:p>
          <a:p>
            <a:pPr marL="0" indent="0">
              <a:buNone/>
            </a:pPr>
            <a:r>
              <a:rPr lang="en-US" dirty="0" smtClean="0"/>
              <a:t>University pays coaches salary or camp profits through payroll. (PLR 8151005), and Rev </a:t>
            </a:r>
            <a:r>
              <a:rPr lang="en-US" dirty="0" err="1" smtClean="0"/>
              <a:t>Rul</a:t>
            </a:r>
            <a:r>
              <a:rPr lang="en-US" dirty="0" smtClean="0"/>
              <a:t> 76-402. </a:t>
            </a:r>
          </a:p>
          <a:p>
            <a:r>
              <a:rPr lang="en-US" dirty="0" smtClean="0"/>
              <a:t>Fields &amp; dorm rental income for athletic camps is deemed a related activity, and considered youth education Rev </a:t>
            </a:r>
            <a:r>
              <a:rPr lang="en-US" dirty="0" err="1" smtClean="0"/>
              <a:t>Rul</a:t>
            </a:r>
            <a:r>
              <a:rPr lang="en-US" dirty="0" smtClean="0"/>
              <a:t> 76-33 </a:t>
            </a:r>
          </a:p>
          <a:p>
            <a:r>
              <a:rPr lang="en-US" dirty="0" smtClean="0"/>
              <a:t>Meals provided on above facts are not UBI based on convenience exception and educational mission</a:t>
            </a:r>
          </a:p>
          <a:p>
            <a:r>
              <a:rPr lang="en-US" dirty="0" smtClean="0"/>
              <a:t>Parking and other services provided are related to the educational mission </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51</a:t>
            </a:fld>
            <a:endParaRPr lang="en-US"/>
          </a:p>
        </p:txBody>
      </p:sp>
    </p:spTree>
    <p:extLst>
      <p:ext uri="{BB962C8B-B14F-4D97-AF65-F5344CB8AC3E}">
        <p14:creationId xmlns:p14="http://schemas.microsoft.com/office/powerpoint/2010/main" val="936223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Unrelated Activities</a:t>
            </a:r>
            <a:endParaRPr lang="en-US" b="1" dirty="0"/>
          </a:p>
        </p:txBody>
      </p:sp>
      <p:sp>
        <p:nvSpPr>
          <p:cNvPr id="3" name="Content Placeholder 2"/>
          <p:cNvSpPr>
            <a:spLocks noGrp="1"/>
          </p:cNvSpPr>
          <p:nvPr>
            <p:ph idx="1"/>
          </p:nvPr>
        </p:nvSpPr>
        <p:spPr/>
        <p:txBody>
          <a:bodyPr/>
          <a:lstStyle/>
          <a:p>
            <a:r>
              <a:rPr lang="en-US" dirty="0" smtClean="0"/>
              <a:t>Sale of Advertising </a:t>
            </a:r>
            <a:endParaRPr lang="en-US" dirty="0"/>
          </a:p>
          <a:p>
            <a:r>
              <a:rPr lang="en-US" dirty="0" smtClean="0"/>
              <a:t>Professional </a:t>
            </a:r>
            <a:r>
              <a:rPr lang="en-US" dirty="0"/>
              <a:t>entertainment events  </a:t>
            </a:r>
          </a:p>
          <a:p>
            <a:r>
              <a:rPr lang="en-US" dirty="0"/>
              <a:t>Facility rentals to external groups </a:t>
            </a:r>
          </a:p>
          <a:p>
            <a:r>
              <a:rPr lang="en-US" dirty="0" smtClean="0"/>
              <a:t>Memberships to the public</a:t>
            </a:r>
            <a:endParaRPr lang="en-US" dirty="0"/>
          </a:p>
          <a:p>
            <a:r>
              <a:rPr lang="en-US" dirty="0" smtClean="0"/>
              <a:t>Catering and conferences for external groups </a:t>
            </a:r>
            <a:endParaRPr lang="en-US" dirty="0"/>
          </a:p>
          <a:p>
            <a:r>
              <a:rPr lang="en-US" dirty="0" smtClean="0"/>
              <a:t>Weddings on campus</a:t>
            </a:r>
            <a:endParaRPr lang="en-US" dirty="0"/>
          </a:p>
          <a:p>
            <a:r>
              <a:rPr lang="en-US" dirty="0"/>
              <a:t>Golf course </a:t>
            </a:r>
            <a:r>
              <a:rPr lang="en-US" dirty="0" smtClean="0"/>
              <a:t>use by public and alumni</a:t>
            </a:r>
            <a:endParaRPr lang="en-US" dirty="0"/>
          </a:p>
          <a:p>
            <a:r>
              <a:rPr lang="en-US" dirty="0" smtClean="0"/>
              <a:t>Medical lab testing sales </a:t>
            </a:r>
          </a:p>
          <a:p>
            <a:r>
              <a:rPr lang="en-US" dirty="0" smtClean="0"/>
              <a:t>Sale of printing services</a:t>
            </a:r>
          </a:p>
          <a:p>
            <a:r>
              <a:rPr lang="en-US" dirty="0" smtClean="0"/>
              <a:t>Antenna tower rental of space</a:t>
            </a:r>
          </a:p>
          <a:p>
            <a:r>
              <a:rPr lang="en-US" dirty="0" smtClean="0"/>
              <a:t>Rental of parking spaces to public</a:t>
            </a:r>
          </a:p>
          <a:p>
            <a:r>
              <a:rPr lang="en-US" dirty="0" smtClean="0"/>
              <a:t>Product testing or Clinical trials</a:t>
            </a:r>
          </a:p>
          <a:p>
            <a:endParaRPr lang="en-US" dirty="0" smtClean="0"/>
          </a:p>
          <a:p>
            <a:endParaRPr lang="en-US" dirty="0" smtClean="0"/>
          </a:p>
          <a:p>
            <a:pPr marL="0" indent="0">
              <a:buNone/>
            </a:pPr>
            <a:r>
              <a:rPr lang="en-US" dirty="0" smtClean="0"/>
              <a:t> </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52</a:t>
            </a:fld>
            <a:endParaRPr lang="en-US"/>
          </a:p>
        </p:txBody>
      </p:sp>
    </p:spTree>
    <p:extLst>
      <p:ext uri="{BB962C8B-B14F-4D97-AF65-F5344CB8AC3E}">
        <p14:creationId xmlns:p14="http://schemas.microsoft.com/office/powerpoint/2010/main" val="3670393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Unrelated Activities</a:t>
            </a:r>
          </a:p>
        </p:txBody>
      </p:sp>
      <p:sp>
        <p:nvSpPr>
          <p:cNvPr id="3" name="Content Placeholder 2"/>
          <p:cNvSpPr>
            <a:spLocks noGrp="1"/>
          </p:cNvSpPr>
          <p:nvPr>
            <p:ph idx="1"/>
          </p:nvPr>
        </p:nvSpPr>
        <p:spPr/>
        <p:txBody>
          <a:bodyPr/>
          <a:lstStyle/>
          <a:p>
            <a:r>
              <a:rPr lang="en-US" dirty="0" smtClean="0"/>
              <a:t>Computer </a:t>
            </a:r>
            <a:r>
              <a:rPr lang="en-US" dirty="0"/>
              <a:t>time sold to an outside </a:t>
            </a:r>
            <a:r>
              <a:rPr lang="en-US" dirty="0" smtClean="0"/>
              <a:t>company</a:t>
            </a:r>
          </a:p>
          <a:p>
            <a:r>
              <a:rPr lang="en-US" dirty="0" smtClean="0"/>
              <a:t>Sale </a:t>
            </a:r>
            <a:r>
              <a:rPr lang="en-US" dirty="0"/>
              <a:t>of mailing lists or other data to commercial </a:t>
            </a:r>
            <a:r>
              <a:rPr lang="en-US" dirty="0" smtClean="0"/>
              <a:t>entities</a:t>
            </a:r>
          </a:p>
          <a:p>
            <a:r>
              <a:rPr lang="en-US" dirty="0" smtClean="0"/>
              <a:t>Hotel </a:t>
            </a:r>
            <a:r>
              <a:rPr lang="en-US" dirty="0"/>
              <a:t>room sales to the general public and </a:t>
            </a:r>
            <a:r>
              <a:rPr lang="en-US" dirty="0" smtClean="0"/>
              <a:t>alumni</a:t>
            </a:r>
          </a:p>
          <a:p>
            <a:r>
              <a:rPr lang="en-US" dirty="0" smtClean="0"/>
              <a:t>Fitness </a:t>
            </a:r>
            <a:r>
              <a:rPr lang="en-US" dirty="0"/>
              <a:t>center sells memberships </a:t>
            </a:r>
            <a:r>
              <a:rPr lang="en-US" dirty="0" smtClean="0"/>
              <a:t>to </a:t>
            </a:r>
            <a:r>
              <a:rPr lang="en-US" dirty="0"/>
              <a:t>the general </a:t>
            </a:r>
            <a:r>
              <a:rPr lang="en-US" dirty="0" smtClean="0"/>
              <a:t>public</a:t>
            </a:r>
          </a:p>
          <a:p>
            <a:r>
              <a:rPr lang="en-US" dirty="0" smtClean="0"/>
              <a:t>Affinity credit cards when marketing services provided</a:t>
            </a:r>
          </a:p>
          <a:p>
            <a:r>
              <a:rPr lang="en-US" dirty="0" smtClean="0"/>
              <a:t>A </a:t>
            </a:r>
            <a:r>
              <a:rPr lang="en-US" dirty="0"/>
              <a:t>hyperlink from </a:t>
            </a:r>
            <a:r>
              <a:rPr lang="en-US" dirty="0" smtClean="0"/>
              <a:t>web </a:t>
            </a:r>
            <a:r>
              <a:rPr lang="en-US" dirty="0"/>
              <a:t>site to a sponsor’s web site where an endorsement appears </a:t>
            </a:r>
            <a:r>
              <a:rPr lang="en-US" dirty="0" smtClean="0"/>
              <a:t>for </a:t>
            </a:r>
            <a:r>
              <a:rPr lang="en-US" dirty="0"/>
              <a:t>the sponsor’s product</a:t>
            </a:r>
            <a:r>
              <a:rPr lang="en-US" dirty="0" smtClean="0"/>
              <a:t>.</a:t>
            </a:r>
          </a:p>
          <a:p>
            <a:r>
              <a:rPr lang="en-US" dirty="0" smtClean="0"/>
              <a:t>Intellectual </a:t>
            </a:r>
            <a:r>
              <a:rPr lang="en-US" dirty="0"/>
              <a:t>property where substantial services are provided in connection with the activity </a:t>
            </a:r>
            <a:endParaRPr lang="en-US" dirty="0" smtClean="0"/>
          </a:p>
          <a:p>
            <a:r>
              <a:rPr lang="en-US" dirty="0" smtClean="0"/>
              <a:t>travel </a:t>
            </a:r>
            <a:r>
              <a:rPr lang="en-US" dirty="0"/>
              <a:t>tour programs </a:t>
            </a:r>
            <a:r>
              <a:rPr lang="en-US" dirty="0" smtClean="0"/>
              <a:t>that </a:t>
            </a:r>
            <a:r>
              <a:rPr lang="en-US" dirty="0"/>
              <a:t>are not authentic educational activities (i.e. sightseeing, recreational, social, cruise, etc.)</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53</a:t>
            </a:fld>
            <a:endParaRPr lang="en-US"/>
          </a:p>
        </p:txBody>
      </p:sp>
    </p:spTree>
    <p:extLst>
      <p:ext uri="{BB962C8B-B14F-4D97-AF65-F5344CB8AC3E}">
        <p14:creationId xmlns:p14="http://schemas.microsoft.com/office/powerpoint/2010/main" val="39098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Advertising</a:t>
            </a:r>
            <a:endParaRPr lang="en-US" b="1" dirty="0"/>
          </a:p>
        </p:txBody>
      </p:sp>
      <p:sp>
        <p:nvSpPr>
          <p:cNvPr id="3" name="Content Placeholder 2"/>
          <p:cNvSpPr>
            <a:spLocks noGrp="1"/>
          </p:cNvSpPr>
          <p:nvPr>
            <p:ph idx="1"/>
          </p:nvPr>
        </p:nvSpPr>
        <p:spPr/>
        <p:txBody>
          <a:bodyPr/>
          <a:lstStyle/>
          <a:p>
            <a:r>
              <a:rPr lang="en-US" dirty="0"/>
              <a:t>Advertising is defined as any message broadcast, transmitted, or distributed that markets a trade/business or product and includes qualitative or comparative language, price/value savings, endorsement of a product, or any inducement to buy goods or services  </a:t>
            </a:r>
            <a:endParaRPr lang="en-US" dirty="0" smtClean="0"/>
          </a:p>
          <a:p>
            <a:r>
              <a:rPr lang="en-US" dirty="0" smtClean="0"/>
              <a:t>TV, radio and website advertising is UBI</a:t>
            </a:r>
            <a:endParaRPr lang="en-US" dirty="0"/>
          </a:p>
          <a:p>
            <a:r>
              <a:rPr lang="en-US" dirty="0"/>
              <a:t>Advertising revenue generated in periodicals is UBI by exploiting the exempt activity through the circulation and </a:t>
            </a:r>
            <a:r>
              <a:rPr lang="en-US" dirty="0" smtClean="0"/>
              <a:t>readership base</a:t>
            </a:r>
          </a:p>
          <a:p>
            <a:r>
              <a:rPr lang="en-US" dirty="0" smtClean="0"/>
              <a:t>Advertising does not include a hot link to a website</a:t>
            </a:r>
          </a:p>
          <a:p>
            <a:r>
              <a:rPr lang="en-US" dirty="0" smtClean="0"/>
              <a:t>Advertising can be classified as either qualified sponsorship or qualified Acknowledgement which are not UBI</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54</a:t>
            </a:fld>
            <a:endParaRPr lang="en-US"/>
          </a:p>
        </p:txBody>
      </p:sp>
    </p:spTree>
    <p:extLst>
      <p:ext uri="{BB962C8B-B14F-4D97-AF65-F5344CB8AC3E}">
        <p14:creationId xmlns:p14="http://schemas.microsoft.com/office/powerpoint/2010/main" val="3658732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Qualified Sponsorship</a:t>
            </a:r>
            <a:endParaRPr lang="en-US" b="1" dirty="0"/>
          </a:p>
        </p:txBody>
      </p:sp>
      <p:sp>
        <p:nvSpPr>
          <p:cNvPr id="3" name="Content Placeholder 2"/>
          <p:cNvSpPr>
            <a:spLocks noGrp="1"/>
          </p:cNvSpPr>
          <p:nvPr>
            <p:ph idx="1"/>
          </p:nvPr>
        </p:nvSpPr>
        <p:spPr/>
        <p:txBody>
          <a:bodyPr/>
          <a:lstStyle/>
          <a:p>
            <a:r>
              <a:rPr lang="en-US" dirty="0"/>
              <a:t>A qualified sponsorship payment is any payment made by any person (“sponsor”) engaged in a trade or business with respect to which there is no arrangement or expectation that such person will receive any “substantial return benefit” from the tax-exempt organization</a:t>
            </a:r>
            <a:r>
              <a:rPr lang="en-US" dirty="0" smtClean="0"/>
              <a:t>.</a:t>
            </a:r>
          </a:p>
          <a:p>
            <a:r>
              <a:rPr lang="en-US" dirty="0"/>
              <a:t>A qualified sponsorship payment does not include any payment contingent upon attendance level, broadcast ratings, or other factors indicating the degree of public exposure to one or more </a:t>
            </a:r>
            <a:r>
              <a:rPr lang="en-US" dirty="0" smtClean="0"/>
              <a:t>events</a:t>
            </a:r>
            <a:endParaRPr lang="en-US" dirty="0"/>
          </a:p>
          <a:p>
            <a:r>
              <a:rPr lang="en-US" dirty="0"/>
              <a:t>Logos or slogans that are an established part of a sponsor’s identity are not considered to contain qualitative or comparative </a:t>
            </a:r>
            <a:r>
              <a:rPr lang="en-US" dirty="0" smtClean="0"/>
              <a:t>descriptions</a:t>
            </a:r>
          </a:p>
          <a:p>
            <a:r>
              <a:rPr lang="en-US" dirty="0" smtClean="0"/>
              <a:t>Exclusive </a:t>
            </a:r>
            <a:r>
              <a:rPr lang="en-US" dirty="0"/>
              <a:t>sponsorship </a:t>
            </a:r>
            <a:r>
              <a:rPr lang="en-US" dirty="0" smtClean="0"/>
              <a:t>arrangements for an event</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55</a:t>
            </a:fld>
            <a:endParaRPr lang="en-US"/>
          </a:p>
        </p:txBody>
      </p:sp>
    </p:spTree>
    <p:extLst>
      <p:ext uri="{BB962C8B-B14F-4D97-AF65-F5344CB8AC3E}">
        <p14:creationId xmlns:p14="http://schemas.microsoft.com/office/powerpoint/2010/main" val="79378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Qualified Acknowledgements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Payment for the use of the name or logo or product of a trade or business:</a:t>
            </a:r>
          </a:p>
          <a:p>
            <a:r>
              <a:rPr lang="en-US" dirty="0"/>
              <a:t>Cannot include comparative or qualitative language</a:t>
            </a:r>
          </a:p>
          <a:p>
            <a:r>
              <a:rPr lang="en-US" dirty="0"/>
              <a:t>Must be value neutral and  not promote the product or service.</a:t>
            </a:r>
          </a:p>
          <a:p>
            <a:r>
              <a:rPr lang="en-US" dirty="0"/>
              <a:t>Qualified acknowledgments include signs, logos, product displays,  slogans on signs, or banner on website.</a:t>
            </a:r>
          </a:p>
          <a:p>
            <a:r>
              <a:rPr lang="en-US" dirty="0"/>
              <a:t>Can provide telephone #, internet address, and business locations </a:t>
            </a:r>
          </a:p>
          <a:p>
            <a:r>
              <a:rPr lang="en-US" dirty="0"/>
              <a:t>No endorsement language </a:t>
            </a:r>
          </a:p>
          <a:p>
            <a:r>
              <a:rPr lang="en-US" dirty="0" smtClean="0"/>
              <a:t>Links or banners ads to </a:t>
            </a:r>
            <a:r>
              <a:rPr lang="en-US" dirty="0"/>
              <a:t>website </a:t>
            </a:r>
            <a:r>
              <a:rPr lang="en-US" dirty="0" smtClean="0"/>
              <a:t>on </a:t>
            </a:r>
            <a:r>
              <a:rPr lang="en-US" dirty="0"/>
              <a:t>home </a:t>
            </a:r>
            <a:r>
              <a:rPr lang="en-US" dirty="0" smtClean="0"/>
              <a:t>page as long as no advertising  inducement to buy endorsement of products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56</a:t>
            </a:fld>
            <a:endParaRPr lang="en-US"/>
          </a:p>
        </p:txBody>
      </p:sp>
    </p:spTree>
    <p:extLst>
      <p:ext uri="{BB962C8B-B14F-4D97-AF65-F5344CB8AC3E}">
        <p14:creationId xmlns:p14="http://schemas.microsoft.com/office/powerpoint/2010/main" val="410045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Substantial </a:t>
            </a:r>
            <a:r>
              <a:rPr lang="en-US" b="1" dirty="0"/>
              <a:t>Return Benefit</a:t>
            </a:r>
          </a:p>
        </p:txBody>
      </p:sp>
      <p:sp>
        <p:nvSpPr>
          <p:cNvPr id="3" name="Content Placeholder 2"/>
          <p:cNvSpPr>
            <a:spLocks noGrp="1"/>
          </p:cNvSpPr>
          <p:nvPr>
            <p:ph idx="1"/>
          </p:nvPr>
        </p:nvSpPr>
        <p:spPr/>
        <p:txBody>
          <a:bodyPr/>
          <a:lstStyle/>
          <a:p>
            <a:pPr marL="0" indent="0">
              <a:buNone/>
            </a:pPr>
            <a:r>
              <a:rPr lang="en-US" dirty="0" smtClean="0"/>
              <a:t>A </a:t>
            </a:r>
            <a:r>
              <a:rPr lang="en-US" dirty="0"/>
              <a:t>substantial return benefit is any benefit received by the sponsor other than (1) </a:t>
            </a:r>
            <a:r>
              <a:rPr lang="en-US" dirty="0" smtClean="0"/>
              <a:t> </a:t>
            </a:r>
            <a:r>
              <a:rPr lang="en-US" dirty="0"/>
              <a:t>“use or acknowledgement” of the name, logo, or product-lines of the sponsor’s trade or business, or (2) </a:t>
            </a:r>
            <a:r>
              <a:rPr lang="en-US" dirty="0" smtClean="0"/>
              <a:t>any </a:t>
            </a:r>
            <a:r>
              <a:rPr lang="en-US" dirty="0"/>
              <a:t>goods or services that have an insubstantial </a:t>
            </a:r>
            <a:r>
              <a:rPr lang="en-US" dirty="0" smtClean="0"/>
              <a:t>value. </a:t>
            </a:r>
          </a:p>
          <a:p>
            <a:pPr marL="0" indent="0">
              <a:buNone/>
            </a:pPr>
            <a:r>
              <a:rPr lang="en-US" dirty="0" smtClean="0"/>
              <a:t>Benefits </a:t>
            </a:r>
            <a:r>
              <a:rPr lang="en-US" dirty="0"/>
              <a:t>greater than 2% of the sponsorship payment is deemed a substantial return benefit</a:t>
            </a:r>
          </a:p>
          <a:p>
            <a:pPr marL="0" indent="0">
              <a:buNone/>
            </a:pPr>
            <a:r>
              <a:rPr lang="en-US" dirty="0"/>
              <a:t>Benefits with a minimal fair market value are considered disregarded benefits</a:t>
            </a:r>
          </a:p>
          <a:p>
            <a:pPr marL="0" indent="0">
              <a:buNone/>
            </a:pPr>
            <a:r>
              <a:rPr lang="en-US" dirty="0"/>
              <a:t>Only the amount of the sponsorship payment exceeding the fair market value of the substantial return benefit is a qualified sponsorship payment </a:t>
            </a:r>
            <a:endParaRPr lang="en-US" dirty="0" smtClean="0"/>
          </a:p>
          <a:p>
            <a:pPr marL="0" indent="0">
              <a:buNone/>
            </a:pPr>
            <a:r>
              <a:rPr lang="en-US" dirty="0"/>
              <a:t>Failure to determine a good faith valuation, the IRS </a:t>
            </a:r>
            <a:r>
              <a:rPr lang="en-US" dirty="0" smtClean="0"/>
              <a:t>can </a:t>
            </a:r>
            <a:r>
              <a:rPr lang="en-US" dirty="0"/>
              <a:t>make the valuation.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57</a:t>
            </a:fld>
            <a:endParaRPr lang="en-US"/>
          </a:p>
        </p:txBody>
      </p:sp>
    </p:spTree>
    <p:extLst>
      <p:ext uri="{BB962C8B-B14F-4D97-AF65-F5344CB8AC3E}">
        <p14:creationId xmlns:p14="http://schemas.microsoft.com/office/powerpoint/2010/main" val="361689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Substantial </a:t>
            </a:r>
            <a:r>
              <a:rPr lang="en-US" b="1" dirty="0"/>
              <a:t>Return Benefit</a:t>
            </a:r>
          </a:p>
        </p:txBody>
      </p:sp>
      <p:sp>
        <p:nvSpPr>
          <p:cNvPr id="3" name="Content Placeholder 2"/>
          <p:cNvSpPr>
            <a:spLocks noGrp="1"/>
          </p:cNvSpPr>
          <p:nvPr>
            <p:ph idx="1"/>
          </p:nvPr>
        </p:nvSpPr>
        <p:spPr/>
        <p:txBody>
          <a:bodyPr/>
          <a:lstStyle/>
          <a:p>
            <a:r>
              <a:rPr lang="en-US" dirty="0"/>
              <a:t>Examples of benefits that may be provided to a sponsor that are subject to the 2% threshold include:</a:t>
            </a:r>
          </a:p>
          <a:p>
            <a:r>
              <a:rPr lang="en-US" dirty="0"/>
              <a:t>(a)	Goods, facilities, services, or other privileges (e.g., complimentary tickets and parking, receptions and dinners for donors, etc.);</a:t>
            </a:r>
          </a:p>
          <a:p>
            <a:r>
              <a:rPr lang="en-US" dirty="0"/>
              <a:t>(b)	Exclusive or nonexclusive rights to use an intangible asset (such as a trademark, patent, logo, or designation) of the tax-exempt organization; </a:t>
            </a:r>
          </a:p>
          <a:p>
            <a:r>
              <a:rPr lang="en-US" dirty="0"/>
              <a:t>(c)	Advertisements; and </a:t>
            </a:r>
          </a:p>
          <a:p>
            <a:r>
              <a:rPr lang="en-US" dirty="0"/>
              <a:t>(d)	Exclusive provider arrangements</a:t>
            </a:r>
            <a:r>
              <a:rPr lang="en-US" dirty="0" smtClean="0"/>
              <a:t>.</a:t>
            </a:r>
          </a:p>
          <a:p>
            <a:r>
              <a:rPr lang="en-US" dirty="0"/>
              <a:t>Both royalty and sponsorship agreements often may be structured to avoid UBTI </a:t>
            </a:r>
            <a:r>
              <a:rPr lang="en-US" dirty="0" smtClean="0"/>
              <a:t>implications.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58</a:t>
            </a:fld>
            <a:endParaRPr lang="en-US"/>
          </a:p>
        </p:txBody>
      </p:sp>
    </p:spTree>
    <p:extLst>
      <p:ext uri="{BB962C8B-B14F-4D97-AF65-F5344CB8AC3E}">
        <p14:creationId xmlns:p14="http://schemas.microsoft.com/office/powerpoint/2010/main" val="2283645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Royalty Payments</a:t>
            </a:r>
            <a:endParaRPr lang="en-US" b="1" dirty="0"/>
          </a:p>
        </p:txBody>
      </p:sp>
      <p:sp>
        <p:nvSpPr>
          <p:cNvPr id="3" name="Content Placeholder 2"/>
          <p:cNvSpPr>
            <a:spLocks noGrp="1"/>
          </p:cNvSpPr>
          <p:nvPr>
            <p:ph idx="1"/>
          </p:nvPr>
        </p:nvSpPr>
        <p:spPr/>
        <p:txBody>
          <a:bodyPr/>
          <a:lstStyle/>
          <a:p>
            <a:r>
              <a:rPr lang="en-US" dirty="0"/>
              <a:t>Possibly can structure </a:t>
            </a:r>
            <a:r>
              <a:rPr lang="en-US" dirty="0" smtClean="0"/>
              <a:t>as royalty </a:t>
            </a:r>
            <a:r>
              <a:rPr lang="en-US" dirty="0"/>
              <a:t>under IRC 512(b)(2</a:t>
            </a:r>
            <a:r>
              <a:rPr lang="en-US" dirty="0" smtClean="0"/>
              <a:t>)</a:t>
            </a:r>
          </a:p>
          <a:p>
            <a:r>
              <a:rPr lang="en-US" dirty="0" smtClean="0"/>
              <a:t>Royalty </a:t>
            </a:r>
            <a:r>
              <a:rPr lang="en-US" dirty="0"/>
              <a:t>is a payment for the use of a right, name or logo where only incidental services are rendered</a:t>
            </a:r>
          </a:p>
          <a:p>
            <a:r>
              <a:rPr lang="en-US" dirty="0" smtClean="0"/>
              <a:t>Must be involved </a:t>
            </a:r>
            <a:r>
              <a:rPr lang="en-US" dirty="0"/>
              <a:t>passively and  not involved in </a:t>
            </a:r>
            <a:r>
              <a:rPr lang="en-US" dirty="0" smtClean="0"/>
              <a:t>sale or marketing </a:t>
            </a:r>
            <a:r>
              <a:rPr lang="en-US" dirty="0"/>
              <a:t>as a </a:t>
            </a:r>
            <a:r>
              <a:rPr lang="en-US" dirty="0" smtClean="0"/>
              <a:t>trade/business, by providing employee help </a:t>
            </a:r>
          </a:p>
          <a:p>
            <a:r>
              <a:rPr lang="en-US" dirty="0"/>
              <a:t>The less an organization does the </a:t>
            </a:r>
            <a:r>
              <a:rPr lang="en-US" dirty="0" smtClean="0"/>
              <a:t>more likely </a:t>
            </a:r>
            <a:r>
              <a:rPr lang="en-US" dirty="0"/>
              <a:t>income is to be characterized as royalty income</a:t>
            </a:r>
          </a:p>
          <a:p>
            <a:r>
              <a:rPr lang="en-US" dirty="0"/>
              <a:t>Evidence of royalty relationship:</a:t>
            </a:r>
          </a:p>
          <a:p>
            <a:r>
              <a:rPr lang="en-US" dirty="0"/>
              <a:t>– Payment relates to use of a valuable right</a:t>
            </a:r>
          </a:p>
          <a:p>
            <a:r>
              <a:rPr lang="en-US" dirty="0"/>
              <a:t>– Organization's activities are generally limited </a:t>
            </a:r>
            <a:r>
              <a:rPr lang="en-US" dirty="0" smtClean="0"/>
              <a:t>to those </a:t>
            </a:r>
            <a:r>
              <a:rPr lang="en-US" dirty="0"/>
              <a:t>necessary to protect its </a:t>
            </a:r>
            <a:r>
              <a:rPr lang="en-US" dirty="0" smtClean="0"/>
              <a:t>reputation such as review </a:t>
            </a:r>
            <a:r>
              <a:rPr lang="en-US" dirty="0"/>
              <a:t>use of logo for quality and </a:t>
            </a:r>
            <a:r>
              <a:rPr lang="en-US" dirty="0" smtClean="0"/>
              <a:t>style and limit circumstances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59</a:t>
            </a:fld>
            <a:endParaRPr lang="en-US" dirty="0"/>
          </a:p>
        </p:txBody>
      </p:sp>
    </p:spTree>
    <p:extLst>
      <p:ext uri="{BB962C8B-B14F-4D97-AF65-F5344CB8AC3E}">
        <p14:creationId xmlns:p14="http://schemas.microsoft.com/office/powerpoint/2010/main" val="194424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IRS Enforcement Initiatives</a:t>
            </a:r>
          </a:p>
        </p:txBody>
      </p:sp>
      <p:sp>
        <p:nvSpPr>
          <p:cNvPr id="3" name="Content Placeholder 2"/>
          <p:cNvSpPr>
            <a:spLocks noGrp="1"/>
          </p:cNvSpPr>
          <p:nvPr>
            <p:ph idx="1"/>
          </p:nvPr>
        </p:nvSpPr>
        <p:spPr/>
        <p:txBody>
          <a:bodyPr/>
          <a:lstStyle/>
          <a:p>
            <a:pPr marL="0" indent="0">
              <a:buNone/>
            </a:pPr>
            <a:r>
              <a:rPr lang="en-US" u="sng" dirty="0"/>
              <a:t>IRS 2015/2016 Priority Guidance Plan &amp; TE/GE Priorities</a:t>
            </a:r>
          </a:p>
          <a:p>
            <a:r>
              <a:rPr lang="en-US" dirty="0" smtClean="0"/>
              <a:t>Guidance </a:t>
            </a:r>
            <a:r>
              <a:rPr lang="en-US" dirty="0"/>
              <a:t>under section 7701 providing criteria for treating an entity as an integral part of a </a:t>
            </a:r>
            <a:r>
              <a:rPr lang="en-US" dirty="0" smtClean="0"/>
              <a:t>state</a:t>
            </a:r>
          </a:p>
          <a:p>
            <a:r>
              <a:rPr lang="en-US" dirty="0"/>
              <a:t>Guidance on the definition of political subdivision under section 103 for purposes of the </a:t>
            </a:r>
            <a:r>
              <a:rPr lang="en-US" dirty="0" smtClean="0"/>
              <a:t>tax-exempt</a:t>
            </a:r>
            <a:r>
              <a:rPr lang="en-US" dirty="0"/>
              <a:t> </a:t>
            </a:r>
            <a:r>
              <a:rPr lang="en-US" dirty="0" smtClean="0"/>
              <a:t>bonds</a:t>
            </a:r>
          </a:p>
          <a:p>
            <a:r>
              <a:rPr lang="en-US" dirty="0"/>
              <a:t>Revenue procedure that will update Revenue Procedure 97-13 relating to the conditions under which a management contract does not result in private business use </a:t>
            </a:r>
            <a:endParaRPr lang="en-US" dirty="0" smtClean="0"/>
          </a:p>
          <a:p>
            <a:r>
              <a:rPr lang="en-US" dirty="0" smtClean="0"/>
              <a:t>Exempt </a:t>
            </a:r>
            <a:r>
              <a:rPr lang="en-US" dirty="0"/>
              <a:t>Plans (EP) will focus on Large Case, multiemployer plans, and IRC 403(b)/457(b) plans     </a:t>
            </a:r>
          </a:p>
          <a:p>
            <a:r>
              <a:rPr lang="en-US" dirty="0"/>
              <a:t>Exempt Org’s(EO) will focus on </a:t>
            </a:r>
            <a:r>
              <a:rPr lang="en-US" dirty="0" smtClean="0"/>
              <a:t>audits of employment </a:t>
            </a:r>
            <a:r>
              <a:rPr lang="en-US" dirty="0"/>
              <a:t>tax</a:t>
            </a:r>
            <a:r>
              <a:rPr lang="en-US" dirty="0" smtClean="0"/>
              <a:t>, &amp; </a:t>
            </a:r>
            <a:r>
              <a:rPr lang="en-US" dirty="0"/>
              <a:t>UBIT tax liability, and is testing worker classification statistics to identify non compliance for audit </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a:t>
            </a:fld>
            <a:endParaRPr lang="en-US"/>
          </a:p>
        </p:txBody>
      </p:sp>
    </p:spTree>
    <p:extLst>
      <p:ext uri="{BB962C8B-B14F-4D97-AF65-F5344CB8AC3E}">
        <p14:creationId xmlns:p14="http://schemas.microsoft.com/office/powerpoint/2010/main" val="3085381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Private Use Issue</a:t>
            </a:r>
            <a:endParaRPr lang="en-US" b="1" dirty="0"/>
          </a:p>
        </p:txBody>
      </p:sp>
      <p:sp>
        <p:nvSpPr>
          <p:cNvPr id="3" name="Content Placeholder 2"/>
          <p:cNvSpPr>
            <a:spLocks noGrp="1"/>
          </p:cNvSpPr>
          <p:nvPr>
            <p:ph idx="1"/>
          </p:nvPr>
        </p:nvSpPr>
        <p:spPr/>
        <p:txBody>
          <a:bodyPr/>
          <a:lstStyle/>
          <a:p>
            <a:r>
              <a:rPr lang="en-US" dirty="0"/>
              <a:t>Private </a:t>
            </a:r>
            <a:r>
              <a:rPr lang="en-US" dirty="0" smtClean="0"/>
              <a:t>business use </a:t>
            </a:r>
            <a:r>
              <a:rPr lang="en-US" dirty="0"/>
              <a:t>- If </a:t>
            </a:r>
            <a:r>
              <a:rPr lang="en-US" dirty="0" smtClean="0"/>
              <a:t>the unrelated activity </a:t>
            </a:r>
            <a:r>
              <a:rPr lang="en-US" dirty="0"/>
              <a:t>is operated in a tax exempt bond financed facility </a:t>
            </a:r>
            <a:endParaRPr lang="en-US" dirty="0" smtClean="0"/>
          </a:p>
          <a:p>
            <a:r>
              <a:rPr lang="en-US" dirty="0"/>
              <a:t>10 % private use limit on bond proceeds(5% for privates</a:t>
            </a:r>
            <a:r>
              <a:rPr lang="en-US" dirty="0" smtClean="0"/>
              <a:t>) of each tax exempt bond issue</a:t>
            </a:r>
            <a:endParaRPr lang="en-US" dirty="0"/>
          </a:p>
          <a:p>
            <a:r>
              <a:rPr lang="en-US" dirty="0" smtClean="0"/>
              <a:t>Should monitor </a:t>
            </a:r>
            <a:r>
              <a:rPr lang="en-US" dirty="0"/>
              <a:t>building uses to insure </a:t>
            </a:r>
            <a:r>
              <a:rPr lang="en-US" dirty="0" smtClean="0"/>
              <a:t>not to </a:t>
            </a:r>
            <a:r>
              <a:rPr lang="en-US" dirty="0"/>
              <a:t>exceed tax limits </a:t>
            </a:r>
            <a:r>
              <a:rPr lang="en-US" dirty="0" smtClean="0"/>
              <a:t>for </a:t>
            </a:r>
            <a:r>
              <a:rPr lang="en-US" dirty="0"/>
              <a:t>leases, rentals, UBIT or </a:t>
            </a:r>
            <a:r>
              <a:rPr lang="en-US" dirty="0" smtClean="0"/>
              <a:t>research </a:t>
            </a:r>
            <a:r>
              <a:rPr lang="en-US" dirty="0"/>
              <a:t>activities </a:t>
            </a:r>
          </a:p>
          <a:p>
            <a:r>
              <a:rPr lang="en-US" dirty="0" smtClean="0"/>
              <a:t>The </a:t>
            </a:r>
            <a:r>
              <a:rPr lang="en-US" dirty="0"/>
              <a:t>tax exempt bond could lose its tax exempt status and become taxable </a:t>
            </a:r>
          </a:p>
          <a:p>
            <a:r>
              <a:rPr lang="en-US" dirty="0"/>
              <a:t>IRS rules allow Qualified management contracts to avoid private use </a:t>
            </a:r>
          </a:p>
          <a:p>
            <a:r>
              <a:rPr lang="en-US" dirty="0"/>
              <a:t>Example of private use: food  vendors in student centers who lease space</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60</a:t>
            </a:fld>
            <a:endParaRPr lang="en-US"/>
          </a:p>
        </p:txBody>
      </p:sp>
    </p:spTree>
    <p:extLst>
      <p:ext uri="{BB962C8B-B14F-4D97-AF65-F5344CB8AC3E}">
        <p14:creationId xmlns:p14="http://schemas.microsoft.com/office/powerpoint/2010/main" val="555306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Naming Rights</a:t>
            </a:r>
            <a:endParaRPr lang="en-US" b="1" dirty="0"/>
          </a:p>
        </p:txBody>
      </p:sp>
      <p:sp>
        <p:nvSpPr>
          <p:cNvPr id="3" name="Content Placeholder 2"/>
          <p:cNvSpPr>
            <a:spLocks noGrp="1"/>
          </p:cNvSpPr>
          <p:nvPr>
            <p:ph idx="1"/>
          </p:nvPr>
        </p:nvSpPr>
        <p:spPr/>
        <p:txBody>
          <a:bodyPr/>
          <a:lstStyle/>
          <a:p>
            <a:pPr marL="0" indent="0">
              <a:buNone/>
            </a:pPr>
            <a:r>
              <a:rPr lang="en-US" dirty="0"/>
              <a:t>IRS deems Naming Rights payments as </a:t>
            </a:r>
            <a:r>
              <a:rPr lang="en-US" dirty="0" smtClean="0"/>
              <a:t>UBI when the </a:t>
            </a:r>
            <a:endParaRPr lang="en-US" dirty="0"/>
          </a:p>
          <a:p>
            <a:r>
              <a:rPr lang="en-US" dirty="0"/>
              <a:t>Corporate sponsor gets advertising or other </a:t>
            </a:r>
            <a:r>
              <a:rPr lang="en-US" dirty="0" smtClean="0"/>
              <a:t>substantial return  </a:t>
            </a:r>
            <a:r>
              <a:rPr lang="en-US" dirty="0"/>
              <a:t>benefits  </a:t>
            </a:r>
            <a:endParaRPr lang="en-US" dirty="0" smtClean="0"/>
          </a:p>
          <a:p>
            <a:pPr marL="0" indent="0">
              <a:buNone/>
            </a:pPr>
            <a:endParaRPr lang="en-US" dirty="0"/>
          </a:p>
          <a:p>
            <a:pPr marL="0" indent="0">
              <a:buNone/>
            </a:pPr>
            <a:r>
              <a:rPr lang="en-US" dirty="0"/>
              <a:t>IRS deems Naming Rights payments as Private use  if:</a:t>
            </a:r>
          </a:p>
          <a:p>
            <a:r>
              <a:rPr lang="en-US" dirty="0"/>
              <a:t>Corporate sponsor gets input or control of use of facility </a:t>
            </a:r>
            <a:r>
              <a:rPr lang="en-US" dirty="0" smtClean="0"/>
              <a:t>in a tax exempt debt financed facility</a:t>
            </a:r>
            <a:endParaRPr lang="en-US" dirty="0"/>
          </a:p>
          <a:p>
            <a:pPr marL="0" indent="0">
              <a:buNone/>
            </a:pPr>
            <a:endParaRPr lang="en-US" dirty="0" smtClean="0"/>
          </a:p>
          <a:p>
            <a:pPr marL="0" indent="0">
              <a:buNone/>
            </a:pPr>
            <a:r>
              <a:rPr lang="en-US" dirty="0"/>
              <a:t>Naming a building from a </a:t>
            </a:r>
            <a:r>
              <a:rPr lang="en-US" dirty="0" smtClean="0"/>
              <a:t>donor or charitable </a:t>
            </a:r>
            <a:r>
              <a:rPr lang="en-US" dirty="0"/>
              <a:t>donation does not create UBI or private </a:t>
            </a:r>
            <a:r>
              <a:rPr lang="en-US" dirty="0" smtClean="0"/>
              <a:t>use as long as no return benefits or control or use of building.</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61</a:t>
            </a:fld>
            <a:endParaRPr lang="en-US"/>
          </a:p>
        </p:txBody>
      </p:sp>
    </p:spTree>
    <p:extLst>
      <p:ext uri="{BB962C8B-B14F-4D97-AF65-F5344CB8AC3E}">
        <p14:creationId xmlns:p14="http://schemas.microsoft.com/office/powerpoint/2010/main" val="11267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Deductions and Cost Allocations</a:t>
            </a:r>
            <a:endParaRPr lang="en-US" dirty="0"/>
          </a:p>
        </p:txBody>
      </p:sp>
      <p:sp>
        <p:nvSpPr>
          <p:cNvPr id="3" name="Content Placeholder 2"/>
          <p:cNvSpPr>
            <a:spLocks noGrp="1"/>
          </p:cNvSpPr>
          <p:nvPr>
            <p:ph idx="1"/>
          </p:nvPr>
        </p:nvSpPr>
        <p:spPr/>
        <p:txBody>
          <a:bodyPr/>
          <a:lstStyle/>
          <a:p>
            <a:r>
              <a:rPr lang="en-US" dirty="0" smtClean="0"/>
              <a:t>Activity direct and indirect costs are allowable deductions</a:t>
            </a:r>
          </a:p>
          <a:p>
            <a:r>
              <a:rPr lang="en-US" dirty="0" smtClean="0"/>
              <a:t>Compensation </a:t>
            </a:r>
            <a:r>
              <a:rPr lang="en-US" dirty="0"/>
              <a:t>allocations should be based on a  % of time spent on the </a:t>
            </a:r>
            <a:r>
              <a:rPr lang="en-US" dirty="0" smtClean="0"/>
              <a:t>unrelated activity</a:t>
            </a:r>
            <a:endParaRPr lang="en-US" dirty="0"/>
          </a:p>
          <a:p>
            <a:r>
              <a:rPr lang="en-US" dirty="0" smtClean="0"/>
              <a:t>Facility </a:t>
            </a:r>
            <a:r>
              <a:rPr lang="en-US" dirty="0"/>
              <a:t>costs such as rent, </a:t>
            </a:r>
            <a:r>
              <a:rPr lang="en-US" dirty="0" err="1" smtClean="0"/>
              <a:t>deprec</a:t>
            </a:r>
            <a:r>
              <a:rPr lang="en-US" dirty="0" smtClean="0"/>
              <a:t>. insurance</a:t>
            </a:r>
            <a:r>
              <a:rPr lang="en-US" dirty="0"/>
              <a:t>, maintenance and utilities should be based upon </a:t>
            </a:r>
            <a:r>
              <a:rPr lang="en-US" dirty="0" err="1"/>
              <a:t>sq</a:t>
            </a:r>
            <a:r>
              <a:rPr lang="en-US" dirty="0"/>
              <a:t> footage and time used</a:t>
            </a:r>
          </a:p>
          <a:p>
            <a:r>
              <a:rPr lang="en-US" dirty="0" smtClean="0"/>
              <a:t>Important to </a:t>
            </a:r>
            <a:r>
              <a:rPr lang="en-US" dirty="0"/>
              <a:t>substantiate and </a:t>
            </a:r>
            <a:r>
              <a:rPr lang="en-US" dirty="0" smtClean="0"/>
              <a:t>document consistent methods</a:t>
            </a:r>
            <a:endParaRPr lang="en-US" dirty="0"/>
          </a:p>
          <a:p>
            <a:r>
              <a:rPr lang="en-US" dirty="0" smtClean="0"/>
              <a:t>UBIT audit  should have documentation of each issue and legal justification included for each activity </a:t>
            </a:r>
          </a:p>
          <a:p>
            <a:r>
              <a:rPr lang="en-US" dirty="0" smtClean="0"/>
              <a:t>IRS to issue UBIT cost allocations rules finally </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62</a:t>
            </a:fld>
            <a:endParaRPr lang="en-US"/>
          </a:p>
        </p:txBody>
      </p:sp>
    </p:spTree>
    <p:extLst>
      <p:ext uri="{BB962C8B-B14F-4D97-AF65-F5344CB8AC3E}">
        <p14:creationId xmlns:p14="http://schemas.microsoft.com/office/powerpoint/2010/main" val="2456224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a:p>
          <a:p>
            <a:pPr marL="0" indent="0">
              <a:buNone/>
            </a:pPr>
            <a:r>
              <a:rPr lang="en-US" u="sng" dirty="0" smtClean="0"/>
              <a:t>Contact information:</a:t>
            </a:r>
          </a:p>
          <a:p>
            <a:endParaRPr lang="en-US" dirty="0" smtClean="0"/>
          </a:p>
          <a:p>
            <a:pPr marL="0" indent="0">
              <a:buNone/>
            </a:pPr>
            <a:r>
              <a:rPr lang="en-US" dirty="0" smtClean="0"/>
              <a:t>John Harabedian, Tax Director</a:t>
            </a:r>
          </a:p>
          <a:p>
            <a:pPr marL="0" indent="0">
              <a:buNone/>
            </a:pPr>
            <a:r>
              <a:rPr lang="en-US" dirty="0" smtClean="0"/>
              <a:t>Rutgers, The State University</a:t>
            </a:r>
          </a:p>
          <a:p>
            <a:pPr marL="0" indent="0">
              <a:buNone/>
            </a:pPr>
            <a:r>
              <a:rPr lang="en-US" dirty="0" smtClean="0"/>
              <a:t>848-445-2054,  jharabed@rci.rutgers.edu</a:t>
            </a:r>
            <a:endParaRPr lang="en-US" dirty="0"/>
          </a:p>
          <a:p>
            <a:endParaRPr lang="en-US" dirty="0" smtClean="0"/>
          </a:p>
          <a:p>
            <a:pPr marL="0" indent="0">
              <a:buNone/>
            </a:pPr>
            <a:r>
              <a:rPr lang="en-US" dirty="0">
                <a:hlinkClick r:id="rId2"/>
              </a:rPr>
              <a:t>http://</a:t>
            </a:r>
            <a:r>
              <a:rPr lang="en-US" dirty="0" smtClean="0">
                <a:hlinkClick r:id="rId2"/>
              </a:rPr>
              <a:t>uco.rutgers.edu/tax-services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63</a:t>
            </a:fld>
            <a:endParaRPr lang="en-US"/>
          </a:p>
        </p:txBody>
      </p:sp>
    </p:spTree>
    <p:extLst>
      <p:ext uri="{BB962C8B-B14F-4D97-AF65-F5344CB8AC3E}">
        <p14:creationId xmlns:p14="http://schemas.microsoft.com/office/powerpoint/2010/main" val="221942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IRS Enforcement Initiatives</a:t>
            </a:r>
          </a:p>
        </p:txBody>
      </p:sp>
      <p:sp>
        <p:nvSpPr>
          <p:cNvPr id="3" name="Content Placeholder 2"/>
          <p:cNvSpPr>
            <a:spLocks noGrp="1"/>
          </p:cNvSpPr>
          <p:nvPr>
            <p:ph idx="1"/>
          </p:nvPr>
        </p:nvSpPr>
        <p:spPr/>
        <p:txBody>
          <a:bodyPr/>
          <a:lstStyle/>
          <a:p>
            <a:pPr marL="0" indent="0">
              <a:buNone/>
            </a:pPr>
            <a:r>
              <a:rPr lang="en-US" u="sng" dirty="0" smtClean="0"/>
              <a:t> Audits of Higher Education Institutions:</a:t>
            </a:r>
          </a:p>
          <a:p>
            <a:pPr marL="0" indent="0">
              <a:buNone/>
            </a:pPr>
            <a:endParaRPr lang="en-US" u="sng" dirty="0" smtClean="0"/>
          </a:p>
          <a:p>
            <a:pPr marL="0" indent="0">
              <a:buNone/>
            </a:pPr>
            <a:r>
              <a:rPr lang="en-US" dirty="0" smtClean="0"/>
              <a:t>Ohio University Audit - $ 1 million settlement:</a:t>
            </a:r>
          </a:p>
          <a:p>
            <a:r>
              <a:rPr lang="en-US" dirty="0" smtClean="0"/>
              <a:t>Student FICA exemption for summer work and not enrolled</a:t>
            </a:r>
          </a:p>
          <a:p>
            <a:r>
              <a:rPr lang="en-US" dirty="0" smtClean="0"/>
              <a:t>Settlement payments not reported on W-2 or 1099</a:t>
            </a:r>
          </a:p>
          <a:p>
            <a:r>
              <a:rPr lang="en-US" dirty="0" smtClean="0"/>
              <a:t>Misclassified Workers -  deemed employees by IRS</a:t>
            </a:r>
          </a:p>
          <a:p>
            <a:r>
              <a:rPr lang="en-US" dirty="0" smtClean="0"/>
              <a:t>Fringe benefits not reported for personal use of auto, uniforms, temporary housing rental </a:t>
            </a:r>
          </a:p>
          <a:p>
            <a:r>
              <a:rPr lang="en-US" dirty="0" smtClean="0"/>
              <a:t>President house deemed taxable</a:t>
            </a:r>
          </a:p>
          <a:p>
            <a:r>
              <a:rPr lang="en-US" dirty="0" smtClean="0"/>
              <a:t>Early retirement package contributions to 403(b) plan were taxable wages</a:t>
            </a:r>
          </a:p>
          <a:p>
            <a:endParaRPr lang="en-US" dirty="0" smtClean="0"/>
          </a:p>
          <a:p>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7</a:t>
            </a:fld>
            <a:endParaRPr lang="en-US"/>
          </a:p>
        </p:txBody>
      </p:sp>
    </p:spTree>
    <p:extLst>
      <p:ext uri="{BB962C8B-B14F-4D97-AF65-F5344CB8AC3E}">
        <p14:creationId xmlns:p14="http://schemas.microsoft.com/office/powerpoint/2010/main" val="98608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IRS Enforcement Initiatives</a:t>
            </a:r>
          </a:p>
        </p:txBody>
      </p:sp>
      <p:sp>
        <p:nvSpPr>
          <p:cNvPr id="3" name="Content Placeholder 2"/>
          <p:cNvSpPr>
            <a:spLocks noGrp="1"/>
          </p:cNvSpPr>
          <p:nvPr>
            <p:ph idx="1"/>
          </p:nvPr>
        </p:nvSpPr>
        <p:spPr/>
        <p:txBody>
          <a:bodyPr/>
          <a:lstStyle/>
          <a:p>
            <a:pPr marL="0" indent="0">
              <a:buNone/>
            </a:pPr>
            <a:r>
              <a:rPr lang="en-US" u="sng" dirty="0" smtClean="0"/>
              <a:t> Audits </a:t>
            </a:r>
            <a:r>
              <a:rPr lang="en-US" u="sng" dirty="0"/>
              <a:t>of Higher Education </a:t>
            </a:r>
            <a:r>
              <a:rPr lang="en-US" u="sng" dirty="0" smtClean="0"/>
              <a:t>Institutions:</a:t>
            </a:r>
          </a:p>
          <a:p>
            <a:pPr marL="0" indent="0">
              <a:buNone/>
            </a:pPr>
            <a:r>
              <a:rPr lang="en-US" dirty="0" smtClean="0"/>
              <a:t>West Virginia University - employment tax audit: </a:t>
            </a:r>
          </a:p>
          <a:p>
            <a:r>
              <a:rPr lang="en-US" dirty="0" smtClean="0"/>
              <a:t>Resident assistant housing- housing must be job requirement &amp; a condition of employment</a:t>
            </a:r>
          </a:p>
          <a:p>
            <a:r>
              <a:rPr lang="en-US" dirty="0" smtClean="0"/>
              <a:t>Housing/meals deemed taxable at part time second worksite for DC lobbyist.  The tax home was deemed WVU, and travel is exempt only if worksite is deemed temporary </a:t>
            </a:r>
          </a:p>
          <a:p>
            <a:r>
              <a:rPr lang="en-US" dirty="0" smtClean="0"/>
              <a:t>Taxable Athletic clothing – Nike contract allotted $$ to employees to select WVU clothing(not deemed uniforms, and not required for work)</a:t>
            </a:r>
          </a:p>
          <a:p>
            <a:r>
              <a:rPr lang="en-US" dirty="0" smtClean="0"/>
              <a:t>Uniforms -  need policy that requires work day wear, and not off duty for personal use</a:t>
            </a:r>
          </a:p>
          <a:p>
            <a:r>
              <a:rPr lang="en-US" dirty="0"/>
              <a:t>President </a:t>
            </a:r>
            <a:r>
              <a:rPr lang="en-US" dirty="0" smtClean="0"/>
              <a:t>tax free housing </a:t>
            </a:r>
            <a:r>
              <a:rPr lang="en-US" dirty="0"/>
              <a:t>deemed taxable</a:t>
            </a:r>
          </a:p>
          <a:p>
            <a:endParaRPr lang="en-US" dirty="0" smtClean="0"/>
          </a:p>
          <a:p>
            <a:endParaRPr lang="en-US" dirty="0" smtClean="0"/>
          </a:p>
          <a:p>
            <a:endParaRPr lang="en-US" dirty="0" smtClean="0"/>
          </a:p>
          <a:p>
            <a:endParaRPr lang="en-US" dirty="0" smtClean="0"/>
          </a:p>
          <a:p>
            <a:pPr marL="0" indent="0">
              <a:buNone/>
            </a:pPr>
            <a:r>
              <a:rPr lang="en-US" dirty="0" smtClean="0"/>
              <a:t> </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8</a:t>
            </a:fld>
            <a:endParaRPr lang="en-US"/>
          </a:p>
        </p:txBody>
      </p:sp>
    </p:spTree>
    <p:extLst>
      <p:ext uri="{BB962C8B-B14F-4D97-AF65-F5344CB8AC3E}">
        <p14:creationId xmlns:p14="http://schemas.microsoft.com/office/powerpoint/2010/main" val="259066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Enforcement Initiatives</a:t>
            </a:r>
            <a:endParaRPr lang="en-US" b="1" dirty="0"/>
          </a:p>
        </p:txBody>
      </p:sp>
      <p:sp>
        <p:nvSpPr>
          <p:cNvPr id="3" name="Content Placeholder 2"/>
          <p:cNvSpPr>
            <a:spLocks noGrp="1"/>
          </p:cNvSpPr>
          <p:nvPr>
            <p:ph idx="1"/>
          </p:nvPr>
        </p:nvSpPr>
        <p:spPr/>
        <p:txBody>
          <a:bodyPr/>
          <a:lstStyle/>
          <a:p>
            <a:pPr marL="0" indent="0">
              <a:buNone/>
            </a:pPr>
            <a:r>
              <a:rPr lang="en-US" u="sng" dirty="0"/>
              <a:t>Audits of Higher Education Institutions</a:t>
            </a:r>
            <a:r>
              <a:rPr lang="en-US" dirty="0"/>
              <a:t>:</a:t>
            </a:r>
          </a:p>
          <a:p>
            <a:r>
              <a:rPr lang="en-US" dirty="0" smtClean="0"/>
              <a:t>West Virginia University – IRC section 119 tax free </a:t>
            </a:r>
            <a:r>
              <a:rPr lang="en-US" dirty="0"/>
              <a:t>housing to the President </a:t>
            </a:r>
            <a:r>
              <a:rPr lang="en-US" dirty="0" smtClean="0"/>
              <a:t>was denied. basis </a:t>
            </a:r>
            <a:r>
              <a:rPr lang="en-US" dirty="0"/>
              <a:t>g</a:t>
            </a:r>
            <a:r>
              <a:rPr lang="en-US" dirty="0" smtClean="0"/>
              <a:t>iven </a:t>
            </a:r>
            <a:r>
              <a:rPr lang="en-US" dirty="0"/>
              <a:t>for </a:t>
            </a:r>
            <a:r>
              <a:rPr lang="en-US" dirty="0" smtClean="0"/>
              <a:t>finding –</a:t>
            </a:r>
          </a:p>
          <a:p>
            <a:pPr marL="0" indent="0">
              <a:buNone/>
            </a:pPr>
            <a:endParaRPr lang="en-US" dirty="0"/>
          </a:p>
          <a:p>
            <a:pPr marL="0" indent="0">
              <a:buNone/>
            </a:pPr>
            <a:r>
              <a:rPr lang="en-US" dirty="0"/>
              <a:t>1.The President does not perform a significant portion of his duties at the residence nor are the living quarters an integral part of the business property but rather located in a “secluded spot”.</a:t>
            </a:r>
          </a:p>
          <a:p>
            <a:pPr marL="0" indent="0">
              <a:buNone/>
            </a:pPr>
            <a:r>
              <a:rPr lang="en-US" dirty="0"/>
              <a:t>2.Employee could function as President with or without the provided residence.</a:t>
            </a:r>
          </a:p>
          <a:p>
            <a:pPr marL="0" indent="0">
              <a:buNone/>
            </a:pPr>
            <a:r>
              <a:rPr lang="en-US" dirty="0"/>
              <a:t>3.Employee does not respond to emergencies as there is University and local law enforcement to handle issues.</a:t>
            </a:r>
          </a:p>
          <a:p>
            <a:pPr marL="0" indent="0">
              <a:buNone/>
            </a:pPr>
            <a:r>
              <a:rPr lang="en-US" dirty="0"/>
              <a:t>4.The residence was used only minimally for business functions.</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9</a:t>
            </a:fld>
            <a:endParaRPr lang="en-US"/>
          </a:p>
        </p:txBody>
      </p:sp>
    </p:spTree>
    <p:extLst>
      <p:ext uri="{BB962C8B-B14F-4D97-AF65-F5344CB8AC3E}">
        <p14:creationId xmlns:p14="http://schemas.microsoft.com/office/powerpoint/2010/main" val="1908538987"/>
      </p:ext>
    </p:extLst>
  </p:cSld>
  <p:clrMapOvr>
    <a:masterClrMapping/>
  </p:clrMapOvr>
</p:sld>
</file>

<file path=ppt/theme/theme1.xml><?xml version="1.0" encoding="utf-8"?>
<a:theme xmlns:a="http://schemas.openxmlformats.org/drawingml/2006/main" name="RU_template_ST">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RU_template_SHIELD</Template>
  <TotalTime>3619</TotalTime>
  <Words>5201</Words>
  <Application>Microsoft Office PowerPoint</Application>
  <PresentationFormat>On-screen Show (4:3)</PresentationFormat>
  <Paragraphs>536</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RU_template_ST</vt:lpstr>
      <vt:lpstr>Tax Issues in Higher Education</vt:lpstr>
      <vt:lpstr>PowerPoint Presentation</vt:lpstr>
      <vt:lpstr>Tax Topics</vt:lpstr>
      <vt:lpstr>PowerPoint Presentation</vt:lpstr>
      <vt:lpstr>IRS Enforcement Initiatives</vt:lpstr>
      <vt:lpstr>IRS Enforcement Initiatives</vt:lpstr>
      <vt:lpstr>IRS Enforcement Initiatives</vt:lpstr>
      <vt:lpstr>IRS Enforcement Initiatives</vt:lpstr>
      <vt:lpstr>IRS Enforcement Initiatives</vt:lpstr>
      <vt:lpstr>IRS Enforcement Initiatives</vt:lpstr>
      <vt:lpstr>Recent IRS Court Ruling</vt:lpstr>
      <vt:lpstr>Trade Preferences Extension Act of 2015</vt:lpstr>
      <vt:lpstr>Trade Preferences Extension Act of 2015</vt:lpstr>
      <vt:lpstr>Trade Preferences Extension Act of 2015</vt:lpstr>
      <vt:lpstr>  Tax Free Tuition Benefits  </vt:lpstr>
      <vt:lpstr>Tax Free Tuition Benefits</vt:lpstr>
      <vt:lpstr>Employer Provided Education Assistance</vt:lpstr>
      <vt:lpstr>Employer Provided Education Assistance</vt:lpstr>
      <vt:lpstr>Employer Provided Education Assistance</vt:lpstr>
      <vt:lpstr>Employer Provided Education Assistance</vt:lpstr>
      <vt:lpstr> Classification of  Workers  </vt:lpstr>
      <vt:lpstr>Classification of  Workers</vt:lpstr>
      <vt:lpstr>Classification of  Workers-Rutgers Questionnaire</vt:lpstr>
      <vt:lpstr>Classification of  Workers - Rutgers Questionnaire</vt:lpstr>
      <vt:lpstr>Professional Service Matrix</vt:lpstr>
      <vt:lpstr>Professional Service Matrix</vt:lpstr>
      <vt:lpstr>Student Worker FICA Exemption</vt:lpstr>
      <vt:lpstr>Student Worker FICA Exemption</vt:lpstr>
      <vt:lpstr>Student Worker FICA Exemption</vt:lpstr>
      <vt:lpstr>Alternative Investment Tax Reporting</vt:lpstr>
      <vt:lpstr>Alternative Investment Tax Reporting</vt:lpstr>
      <vt:lpstr>ACA Tax Reporting</vt:lpstr>
      <vt:lpstr>ACA Tax Reporting</vt:lpstr>
      <vt:lpstr>ACA Tax Reporting</vt:lpstr>
      <vt:lpstr>ACA Tax Reporting</vt:lpstr>
      <vt:lpstr>ACA Tax Reporting</vt:lpstr>
      <vt:lpstr>Lawsuit and legal settlement tax reporting </vt:lpstr>
      <vt:lpstr>PowerPoint Presentation</vt:lpstr>
      <vt:lpstr>Lawsuit and legal settlement tax reporting </vt:lpstr>
      <vt:lpstr>Unrelated Business Income - UBIT</vt:lpstr>
      <vt:lpstr>UBIT Tax Rates</vt:lpstr>
      <vt:lpstr>Unrelated business Income Test</vt:lpstr>
      <vt:lpstr>Unrelated business Income Test</vt:lpstr>
      <vt:lpstr>Trade or Business - Profit Motive Factors</vt:lpstr>
      <vt:lpstr>Unrelated business Income Test</vt:lpstr>
      <vt:lpstr>Unrelated business Income Test</vt:lpstr>
      <vt:lpstr>Convenience Exception</vt:lpstr>
      <vt:lpstr>Exemptions from UBI</vt:lpstr>
      <vt:lpstr>Examples of Related Activities </vt:lpstr>
      <vt:lpstr>Sports Camps- Coach Operated</vt:lpstr>
      <vt:lpstr>Sports Camps – University Operated</vt:lpstr>
      <vt:lpstr>Examples of Unrelated Activities</vt:lpstr>
      <vt:lpstr>Examples of Unrelated Activities</vt:lpstr>
      <vt:lpstr>Advertising</vt:lpstr>
      <vt:lpstr>Qualified Sponsorship</vt:lpstr>
      <vt:lpstr> Qualified Acknowledgements </vt:lpstr>
      <vt:lpstr>Substantial Return Benefit</vt:lpstr>
      <vt:lpstr>Substantial Return Benefit</vt:lpstr>
      <vt:lpstr>Royalty Payments</vt:lpstr>
      <vt:lpstr>Private Use Issue</vt:lpstr>
      <vt:lpstr>Naming Rights</vt:lpstr>
      <vt:lpstr>Deductions and Cost Allocations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Harabedian</dc:creator>
  <cp:lastModifiedBy>Helynna Joy Kerr</cp:lastModifiedBy>
  <cp:revision>233</cp:revision>
  <dcterms:created xsi:type="dcterms:W3CDTF">2015-09-22T12:57:40Z</dcterms:created>
  <dcterms:modified xsi:type="dcterms:W3CDTF">2015-11-12T20:03:07Z</dcterms:modified>
</cp:coreProperties>
</file>